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8"/>
  </p:notesMasterIdLst>
  <p:handoutMasterIdLst>
    <p:handoutMasterId r:id="rId49"/>
  </p:handoutMasterIdLst>
  <p:sldIdLst>
    <p:sldId id="256" r:id="rId2"/>
    <p:sldId id="291" r:id="rId3"/>
    <p:sldId id="265" r:id="rId4"/>
    <p:sldId id="292" r:id="rId5"/>
    <p:sldId id="293" r:id="rId6"/>
    <p:sldId id="266" r:id="rId7"/>
    <p:sldId id="290" r:id="rId8"/>
    <p:sldId id="267" r:id="rId9"/>
    <p:sldId id="268" r:id="rId10"/>
    <p:sldId id="269" r:id="rId11"/>
    <p:sldId id="270" r:id="rId12"/>
    <p:sldId id="271" r:id="rId13"/>
    <p:sldId id="272" r:id="rId14"/>
    <p:sldId id="273" r:id="rId15"/>
    <p:sldId id="288" r:id="rId16"/>
    <p:sldId id="289" r:id="rId17"/>
    <p:sldId id="274" r:id="rId18"/>
    <p:sldId id="282" r:id="rId19"/>
    <p:sldId id="283" r:id="rId20"/>
    <p:sldId id="284" r:id="rId21"/>
    <p:sldId id="285" r:id="rId22"/>
    <p:sldId id="286" r:id="rId23"/>
    <p:sldId id="287" r:id="rId24"/>
    <p:sldId id="294" r:id="rId25"/>
    <p:sldId id="295" r:id="rId26"/>
    <p:sldId id="296" r:id="rId27"/>
    <p:sldId id="297" r:id="rId28"/>
    <p:sldId id="298" r:id="rId29"/>
    <p:sldId id="299" r:id="rId30"/>
    <p:sldId id="300" r:id="rId31"/>
    <p:sldId id="301" r:id="rId32"/>
    <p:sldId id="302" r:id="rId33"/>
    <p:sldId id="303" r:id="rId34"/>
    <p:sldId id="304" r:id="rId35"/>
    <p:sldId id="305" r:id="rId36"/>
    <p:sldId id="306" r:id="rId37"/>
    <p:sldId id="307" r:id="rId38"/>
    <p:sldId id="308" r:id="rId39"/>
    <p:sldId id="309" r:id="rId40"/>
    <p:sldId id="310" r:id="rId41"/>
    <p:sldId id="311" r:id="rId42"/>
    <p:sldId id="312" r:id="rId43"/>
    <p:sldId id="313" r:id="rId44"/>
    <p:sldId id="314" r:id="rId45"/>
    <p:sldId id="315" r:id="rId46"/>
    <p:sldId id="316" r:id="rId47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7296" autoAdjust="0"/>
    <p:restoredTop sz="61265" autoAdjust="0"/>
  </p:normalViewPr>
  <p:slideViewPr>
    <p:cSldViewPr>
      <p:cViewPr varScale="1">
        <p:scale>
          <a:sx n="68" d="100"/>
          <a:sy n="68" d="100"/>
        </p:scale>
        <p:origin x="792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577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3" y="2"/>
            <a:ext cx="3170238" cy="479427"/>
          </a:xfrm>
          <a:prstGeom prst="rect">
            <a:avLst/>
          </a:prstGeom>
        </p:spPr>
        <p:txBody>
          <a:bodyPr vert="horz" lIns="82964" tIns="41482" rIns="82964" bIns="41482" rtlCol="0"/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376" y="2"/>
            <a:ext cx="3170238" cy="479427"/>
          </a:xfrm>
          <a:prstGeom prst="rect">
            <a:avLst/>
          </a:prstGeom>
        </p:spPr>
        <p:txBody>
          <a:bodyPr vert="horz" lIns="82964" tIns="41482" rIns="82964" bIns="41482" rtlCol="0"/>
          <a:lstStyle>
            <a:lvl1pPr algn="r">
              <a:defRPr sz="1100"/>
            </a:lvl1pPr>
          </a:lstStyle>
          <a:p>
            <a:fld id="{5CAE133A-4028-4E2B-B049-6F148B77E5AB}" type="datetime1">
              <a:rPr lang="en-US" smtClean="0"/>
              <a:t>16-Feb-25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3" y="9120189"/>
            <a:ext cx="3170238" cy="479427"/>
          </a:xfrm>
          <a:prstGeom prst="rect">
            <a:avLst/>
          </a:prstGeom>
        </p:spPr>
        <p:txBody>
          <a:bodyPr vert="horz" lIns="82964" tIns="41482" rIns="82964" bIns="41482" rtlCol="0" anchor="b"/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376" y="9120189"/>
            <a:ext cx="3170238" cy="479427"/>
          </a:xfrm>
          <a:prstGeom prst="rect">
            <a:avLst/>
          </a:prstGeom>
        </p:spPr>
        <p:txBody>
          <a:bodyPr vert="horz" lIns="82964" tIns="41482" rIns="82964" bIns="41482" rtlCol="0" anchor="b"/>
          <a:lstStyle>
            <a:lvl1pPr algn="r">
              <a:defRPr sz="1100"/>
            </a:lvl1pPr>
          </a:lstStyle>
          <a:p>
            <a:fld id="{4825AA9F-B079-466D-A19E-A0BED09FA1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751494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169920" cy="480060"/>
          </a:xfrm>
          <a:prstGeom prst="rect">
            <a:avLst/>
          </a:prstGeom>
        </p:spPr>
        <p:txBody>
          <a:bodyPr vert="horz" lIns="87701" tIns="43851" rIns="87701" bIns="43851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90" y="1"/>
            <a:ext cx="3169920" cy="480060"/>
          </a:xfrm>
          <a:prstGeom prst="rect">
            <a:avLst/>
          </a:prstGeom>
        </p:spPr>
        <p:txBody>
          <a:bodyPr vert="horz" lIns="87701" tIns="43851" rIns="87701" bIns="43851" rtlCol="0"/>
          <a:lstStyle>
            <a:lvl1pPr algn="r">
              <a:defRPr sz="1200"/>
            </a:lvl1pPr>
          </a:lstStyle>
          <a:p>
            <a:fld id="{A9B5FCE6-2331-4AF4-8362-9D091070A463}" type="datetime1">
              <a:rPr lang="en-US" smtClean="0"/>
              <a:t>16-Feb-25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2313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87701" tIns="43851" rIns="87701" bIns="4385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1" y="4560570"/>
            <a:ext cx="5852160" cy="4320540"/>
          </a:xfrm>
          <a:prstGeom prst="rect">
            <a:avLst/>
          </a:prstGeom>
        </p:spPr>
        <p:txBody>
          <a:bodyPr vert="horz" lIns="87701" tIns="43851" rIns="87701" bIns="4385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87701" tIns="43851" rIns="87701" bIns="43851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90" y="9119474"/>
            <a:ext cx="3169920" cy="480060"/>
          </a:xfrm>
          <a:prstGeom prst="rect">
            <a:avLst/>
          </a:prstGeom>
        </p:spPr>
        <p:txBody>
          <a:bodyPr vert="horz" lIns="87701" tIns="43851" rIns="87701" bIns="43851" rtlCol="0" anchor="b"/>
          <a:lstStyle>
            <a:lvl1pPr algn="r">
              <a:defRPr sz="1200"/>
            </a:lvl1pPr>
          </a:lstStyle>
          <a:p>
            <a:fld id="{7106D8DA-1A55-4414-9F6D-9B871CCC3B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533328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06D8DA-1A55-4414-9F6D-9B871CCC3BEB}" type="slidenum">
              <a:rPr lang="en-US" smtClean="0"/>
              <a:t>1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5899B3EB-F4B9-4EC3-8874-9456869D1B5F}" type="datetime1">
              <a:rPr lang="en-US" smtClean="0"/>
              <a:t>16-Feb-25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87234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CE520-94D8-471E-9246-3DA957E543CE}" type="datetime1">
              <a:rPr lang="en-US" smtClean="0"/>
              <a:t>16-Feb-25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r>
              <a:rPr lang="en-US" dirty="0"/>
              <a:t> </a:t>
            </a:r>
            <a:r>
              <a:rPr lang="en-US" dirty="0" smtClean="0"/>
              <a:t>of 28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9A059-0900-46A5-86CD-6CBACA225E83}" type="datetime1">
              <a:rPr lang="en-US" smtClean="0"/>
              <a:t>16-Feb-25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r>
              <a:rPr lang="en-US" dirty="0"/>
              <a:t> </a:t>
            </a:r>
            <a:r>
              <a:rPr lang="en-US" dirty="0" smtClean="0"/>
              <a:t>of 28</a:t>
            </a:r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F0799-E2B8-4119-BEA9-5BBF8CE2B0FA}" type="datetime1">
              <a:rPr lang="en-US" smtClean="0"/>
              <a:t>16-Feb-25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r>
              <a:rPr lang="en-US" dirty="0"/>
              <a:t> </a:t>
            </a:r>
            <a:r>
              <a:rPr lang="en-US" dirty="0" smtClean="0"/>
              <a:t>of 28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0913C-A7DD-4021-AFBC-947EB765CE4C}" type="datetime1">
              <a:rPr lang="en-US" smtClean="0"/>
              <a:t>16-Feb-25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r>
              <a:rPr lang="en-US" dirty="0"/>
              <a:t> </a:t>
            </a:r>
            <a:r>
              <a:rPr lang="en-US" dirty="0" smtClean="0"/>
              <a:t>of 28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D264FA-CC1B-47DB-A93A-6B4BBC436045}" type="datetime1">
              <a:rPr lang="en-US" smtClean="0"/>
              <a:t>16-Feb-25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r>
              <a:rPr lang="en-US" dirty="0"/>
              <a:t> </a:t>
            </a:r>
            <a:r>
              <a:rPr lang="en-US" dirty="0" smtClean="0"/>
              <a:t>of 28</a:t>
            </a: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BA4E8-8C0A-4D25-81B1-03C2082B47D6}" type="datetime1">
              <a:rPr lang="en-US" smtClean="0"/>
              <a:t>16-Feb-25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r>
              <a:rPr lang="en-US" dirty="0"/>
              <a:t> </a:t>
            </a:r>
            <a:r>
              <a:rPr lang="en-US" dirty="0" smtClean="0"/>
              <a:t>of 28</a:t>
            </a:r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81D4E8-1CCE-4EFF-A36C-E105DDD56AAD}" type="datetime1">
              <a:rPr lang="en-US" smtClean="0"/>
              <a:t>16-Feb-25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r>
              <a:rPr lang="en-US" dirty="0"/>
              <a:t> </a:t>
            </a:r>
            <a:r>
              <a:rPr lang="en-US" dirty="0" smtClean="0"/>
              <a:t>of 28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C1C7D-1228-46DC-9402-5957496C3C04}" type="datetime1">
              <a:rPr lang="en-US" smtClean="0"/>
              <a:t>16-Feb-25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r>
              <a:rPr lang="en-US" dirty="0"/>
              <a:t> </a:t>
            </a:r>
            <a:r>
              <a:rPr lang="en-US" dirty="0" smtClean="0"/>
              <a:t>of 28</a:t>
            </a:r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04DF6C-52F4-4529-BC53-6E2674900ED7}" type="datetime1">
              <a:rPr lang="en-US" smtClean="0"/>
              <a:t>16-Feb-25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r>
              <a:rPr lang="en-US" dirty="0"/>
              <a:t> </a:t>
            </a:r>
            <a:r>
              <a:rPr lang="en-US" dirty="0" smtClean="0"/>
              <a:t>of 28</a:t>
            </a:r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8FFD2-C90D-4BD9-95AC-D49FE82B0BB0}" type="datetime1">
              <a:rPr lang="en-US" smtClean="0"/>
              <a:t>16-Feb-25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r>
              <a:rPr lang="en-US" dirty="0"/>
              <a:t> </a:t>
            </a:r>
            <a:r>
              <a:rPr lang="en-US" dirty="0" smtClean="0"/>
              <a:t>of 28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AB32C9-888E-4264-AE70-E187E0827B99}" type="datetime1">
              <a:rPr lang="en-US" smtClean="0"/>
              <a:t>16-Feb-25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r>
              <a:rPr lang="en-US" dirty="0"/>
              <a:t> </a:t>
            </a:r>
            <a:r>
              <a:rPr lang="en-US" dirty="0" smtClean="0"/>
              <a:t>of 28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CC945B-C34E-410F-BC8F-BE6BC04FBFD5}" type="datetime1">
              <a:rPr lang="en-US" smtClean="0"/>
              <a:t>16-Feb-25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r>
              <a:rPr lang="en-US" dirty="0"/>
              <a:t> </a:t>
            </a:r>
            <a:r>
              <a:rPr lang="en-US" dirty="0" smtClean="0"/>
              <a:t>of 28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eksforgeeks.org/error-detection-in-computer-networks/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eksforgeeks.org/error-detection-in-computer-networks/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hyperlink" Target="https://cdncontribute.geeksforgeeks.org/wp-content/uploads/Stop-and-Wait-ARQ-4.png" TargetMode="Externa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emf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utorialspoint.com/high-level-data-link-control-hdlc" TargetMode="External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71549" y="4859834"/>
            <a:ext cx="7239000" cy="83099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lvl="0" algn="ctr"/>
            <a:r>
              <a:rPr lang="en-US" sz="2800" cap="small" dirty="0"/>
              <a:t>Dr. Asif Zaman</a:t>
            </a:r>
          </a:p>
          <a:p>
            <a:pPr lvl="0" algn="ctr"/>
            <a:r>
              <a:rPr lang="en-US" cap="small" dirty="0" smtClean="0"/>
              <a:t>Professor</a:t>
            </a:r>
            <a:r>
              <a:rPr lang="en-US" cap="small" dirty="0"/>
              <a:t>, CSE, RU</a:t>
            </a:r>
            <a:endParaRPr lang="en-US" sz="1600" cap="small" dirty="0"/>
          </a:p>
        </p:txBody>
      </p:sp>
      <p:sp>
        <p:nvSpPr>
          <p:cNvPr id="6" name="TextBox 5"/>
          <p:cNvSpPr txBox="1"/>
          <p:nvPr/>
        </p:nvSpPr>
        <p:spPr>
          <a:xfrm>
            <a:off x="228598" y="363512"/>
            <a:ext cx="87249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SzPct val="50000"/>
            </a:pPr>
            <a:r>
              <a:rPr lang="en-US" sz="24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CSE3251</a:t>
            </a:r>
            <a:r>
              <a:rPr lang="en-US" sz="36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buSzPct val="50000"/>
            </a:pPr>
            <a:r>
              <a:rPr lang="en-US" sz="48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Computer Networks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8150" y="2477464"/>
            <a:ext cx="1545795" cy="1440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296628" y="650497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5267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2F7D0C-6ED8-9B48-8477-37A5B55A73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small" dirty="0"/>
              <a:t>Flag Byte with Byte Stuffing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C53AC15-E973-0148-8668-C57709B56B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905000"/>
            <a:ext cx="8229600" cy="98823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37EF68-E552-7E44-A25E-1CD54D769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</a:t>
            </a:fld>
            <a:r>
              <a:rPr lang="en-US" dirty="0"/>
              <a:t> </a:t>
            </a:r>
            <a:r>
              <a:rPr lang="en-US" dirty="0" smtClean="0"/>
              <a:t>of 28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64FB22-DFE5-8C46-87FD-E1BB909E6DE2}"/>
              </a:ext>
            </a:extLst>
          </p:cNvPr>
          <p:cNvSpPr txBox="1"/>
          <p:nvPr/>
        </p:nvSpPr>
        <p:spPr>
          <a:xfrm>
            <a:off x="914400" y="1600200"/>
            <a:ext cx="30962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cap="small" dirty="0"/>
              <a:t>Flag Byte with Byte Stuffing</a:t>
            </a:r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F69E85F7-0B61-114C-91E6-8C979C8B79D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81400"/>
            <a:ext cx="4796692" cy="576000"/>
          </a:xfrm>
          <a:prstGeom prst="rect">
            <a:avLst/>
          </a:prstGeom>
        </p:spPr>
      </p:pic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33D02EDF-CBF3-394B-A6BD-F6B7E3DED08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7308" y="4048791"/>
            <a:ext cx="4796692" cy="576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955C39A-5AC5-264A-8F2B-1835972AF422}"/>
              </a:ext>
            </a:extLst>
          </p:cNvPr>
          <p:cNvSpPr/>
          <p:nvPr/>
        </p:nvSpPr>
        <p:spPr>
          <a:xfrm>
            <a:off x="914400" y="5156519"/>
            <a:ext cx="6781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Two consecutive flag bytes indicate the end of one frame and the start of the next.</a:t>
            </a:r>
          </a:p>
        </p:txBody>
      </p:sp>
    </p:spTree>
    <p:extLst>
      <p:ext uri="{BB962C8B-B14F-4D97-AF65-F5344CB8AC3E}">
        <p14:creationId xmlns:p14="http://schemas.microsoft.com/office/powerpoint/2010/main" val="928575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34BEB-B4B6-0B4B-B323-9C51AC340D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small" dirty="0"/>
              <a:t>Flag Byte with Byte Stuffing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78EFE9-5470-0C4E-836A-251CA599D1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It may happen that the flag byte occurs in the </a:t>
            </a:r>
            <a:r>
              <a:rPr lang="en-US" sz="2400" dirty="0" smtClean="0"/>
              <a:t>data. </a:t>
            </a:r>
            <a:endParaRPr lang="en-US" sz="2400" dirty="0"/>
          </a:p>
          <a:p>
            <a:r>
              <a:rPr lang="en-US" sz="2400" dirty="0"/>
              <a:t>One </a:t>
            </a:r>
            <a:r>
              <a:rPr lang="en-US" sz="2400" dirty="0" smtClean="0"/>
              <a:t>…special </a:t>
            </a:r>
            <a:r>
              <a:rPr lang="en-US" sz="2400" dirty="0"/>
              <a:t>escape byte (ESC) just before each ‘‘accidental’’ flag byte in the data. This technique is called byte stuffing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5B725F-611D-FA40-9C67-0DE3F10522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</a:t>
            </a:fld>
            <a:r>
              <a:rPr lang="en-US" dirty="0"/>
              <a:t> </a:t>
            </a:r>
            <a:r>
              <a:rPr lang="en-US" dirty="0" smtClean="0"/>
              <a:t>of 28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E36E61-D0AE-A44B-8C55-7D9D3BB22C4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3207595"/>
            <a:ext cx="9144000" cy="1311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314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EE383CE-E5C6-F546-A905-AE4DD54071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531" y="1728378"/>
            <a:ext cx="8229600" cy="92898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D27269-D560-B349-84E2-1A7D0FD48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</a:t>
            </a:fld>
            <a:r>
              <a:rPr lang="en-US" dirty="0"/>
              <a:t> </a:t>
            </a:r>
            <a:r>
              <a:rPr lang="en-US" dirty="0" smtClean="0"/>
              <a:t>of 28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5F28D1-B9F3-2040-9E4C-18B31F733A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0716"/>
            <a:ext cx="9144000" cy="5356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7839E65-64D0-7443-B9D1-A6B12E48339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2728916"/>
            <a:ext cx="9144000" cy="89278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59E6AA9-9698-4D4D-8F0E-084D4748A708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531" y="3693254"/>
            <a:ext cx="9144000" cy="865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010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1C95CD-2C43-524F-B80D-C02532D1B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small" dirty="0"/>
              <a:t>Flag bits with bit stuffing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6C3CB9-A19C-CF44-88A6-5E881EC0A5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</a:t>
            </a:fld>
            <a:r>
              <a:rPr lang="en-US" dirty="0"/>
              <a:t> </a:t>
            </a:r>
            <a:r>
              <a:rPr lang="en-US" dirty="0" smtClean="0"/>
              <a:t>of 28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2B05AD-95A9-904E-AC14-852407C719A0}"/>
              </a:ext>
            </a:extLst>
          </p:cNvPr>
          <p:cNvSpPr txBox="1"/>
          <p:nvPr/>
        </p:nvSpPr>
        <p:spPr>
          <a:xfrm>
            <a:off x="838200" y="1559634"/>
            <a:ext cx="7772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Each frame begins and ends with a special bit pattern, </a:t>
            </a:r>
            <a:r>
              <a:rPr lang="en-US" sz="2400" b="1" dirty="0"/>
              <a:t>01111110 </a:t>
            </a:r>
            <a:r>
              <a:rPr lang="en-US" sz="2400" dirty="0"/>
              <a:t>or</a:t>
            </a:r>
            <a:r>
              <a:rPr lang="en-US" sz="2400" b="1" dirty="0"/>
              <a:t> 0x7E</a:t>
            </a:r>
            <a:r>
              <a:rPr lang="en-US" sz="2400" dirty="0"/>
              <a:t> in hexadecimal.</a:t>
            </a:r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1E7CA9F2-E793-FD4B-A573-1F78437F4E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532627"/>
            <a:ext cx="8229600" cy="9882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63B67DA-C6D0-3846-A0E6-54BECF11C7C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875" y="4322738"/>
            <a:ext cx="5759450" cy="2453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643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DA4124-9C93-2F42-BA1D-E19CE2CEF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small" dirty="0"/>
              <a:t>Data Link Layer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99FD61A-21E2-5943-8F1D-CCCF7C0233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9753" y="1405763"/>
            <a:ext cx="8229600" cy="73430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6E6A18-B35F-BC47-86C6-216150DBB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</a:t>
            </a:fld>
            <a:r>
              <a:rPr lang="en-US" dirty="0"/>
              <a:t> </a:t>
            </a:r>
            <a:r>
              <a:rPr lang="en-US" dirty="0" smtClean="0"/>
              <a:t>of 28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FAAC9F-F6C6-1547-B2B4-C2A4AC08526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2646487"/>
            <a:ext cx="5867400" cy="2204685"/>
          </a:xfrm>
          <a:prstGeom prst="rect">
            <a:avLst/>
          </a:prstGeom>
        </p:spPr>
      </p:pic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BEE29FCC-4E19-B344-BBAE-B4A9B016B2A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" y="5139803"/>
            <a:ext cx="8229600" cy="803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875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small" dirty="0"/>
              <a:t>Errors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Types of </a:t>
            </a:r>
            <a:r>
              <a:rPr lang="en-US" sz="2800" dirty="0" smtClean="0"/>
              <a:t>Errors</a:t>
            </a:r>
          </a:p>
          <a:p>
            <a:pPr lvl="1"/>
            <a:r>
              <a:rPr lang="en-US" dirty="0" smtClean="0"/>
              <a:t>Errors </a:t>
            </a:r>
            <a:r>
              <a:rPr lang="en-US" dirty="0"/>
              <a:t>can be of three types, namely </a:t>
            </a:r>
            <a:endParaRPr lang="en-US" dirty="0" smtClean="0"/>
          </a:p>
          <a:p>
            <a:pPr lvl="2"/>
            <a:r>
              <a:rPr lang="en-US" sz="2800" dirty="0" smtClean="0"/>
              <a:t>single </a:t>
            </a:r>
            <a:r>
              <a:rPr lang="en-US" sz="2800" dirty="0"/>
              <a:t>bit errors, </a:t>
            </a:r>
            <a:endParaRPr lang="en-US" sz="2800" dirty="0" smtClean="0"/>
          </a:p>
          <a:p>
            <a:pPr lvl="2"/>
            <a:r>
              <a:rPr lang="en-US" sz="2800" dirty="0" smtClean="0"/>
              <a:t>multiple </a:t>
            </a:r>
            <a:r>
              <a:rPr lang="en-US" sz="2800" dirty="0"/>
              <a:t>bit errors, and </a:t>
            </a:r>
            <a:endParaRPr lang="en-US" sz="2800" dirty="0" smtClean="0"/>
          </a:p>
          <a:p>
            <a:pPr lvl="2"/>
            <a:r>
              <a:rPr lang="en-US" sz="2800" dirty="0" smtClean="0"/>
              <a:t>burst </a:t>
            </a:r>
            <a:r>
              <a:rPr lang="en-US" sz="2800" dirty="0"/>
              <a:t>errors.</a:t>
            </a:r>
          </a:p>
          <a:p>
            <a:r>
              <a:rPr lang="en-US" sz="2800" dirty="0"/>
              <a:t/>
            </a:r>
            <a:br>
              <a:rPr lang="en-US" sz="2800" dirty="0"/>
            </a:b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15</a:t>
            </a:fld>
            <a:r>
              <a:rPr lang="en-US" dirty="0" smtClean="0"/>
              <a:t> of 28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4789055"/>
            <a:ext cx="4429125" cy="158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833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6165"/>
            <a:ext cx="8229600" cy="1143000"/>
          </a:xfrm>
        </p:spPr>
        <p:txBody>
          <a:bodyPr/>
          <a:lstStyle/>
          <a:p>
            <a:r>
              <a:rPr lang="en-US" cap="small" dirty="0"/>
              <a:t>Errors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16</a:t>
            </a:fld>
            <a:r>
              <a:rPr lang="en-US" dirty="0" smtClean="0"/>
              <a:t> of 28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050" y="1981200"/>
            <a:ext cx="4533900" cy="16954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4367501"/>
            <a:ext cx="4552950" cy="168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864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E70D76-1134-8249-86C0-DB4F2A7C5F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small" dirty="0"/>
              <a:t>Errors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B715CF-C192-1C47-B641-B032CF489B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209800"/>
            <a:ext cx="8229600" cy="3916363"/>
          </a:xfrm>
        </p:spPr>
        <p:txBody>
          <a:bodyPr>
            <a:normAutofit/>
          </a:bodyPr>
          <a:lstStyle/>
          <a:p>
            <a:r>
              <a:rPr lang="en-US" sz="2400" dirty="0"/>
              <a:t>Error</a:t>
            </a:r>
          </a:p>
          <a:p>
            <a:pPr lvl="1"/>
            <a:r>
              <a:rPr lang="en-US" sz="2400" dirty="0"/>
              <a:t>error-correcting codes and </a:t>
            </a:r>
          </a:p>
          <a:p>
            <a:pPr lvl="1"/>
            <a:r>
              <a:rPr lang="en-US" sz="2400" dirty="0"/>
              <a:t>error-detecting code</a:t>
            </a:r>
          </a:p>
          <a:p>
            <a:pPr lvl="1"/>
            <a:endParaRPr lang="en-US" sz="2400" dirty="0"/>
          </a:p>
          <a:p>
            <a:r>
              <a:rPr lang="en-US" sz="2400" dirty="0"/>
              <a:t>Popular error-correcting codes: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FBEAF8-7D26-C943-B37B-25488098D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17</a:t>
            </a:fld>
            <a:r>
              <a:rPr lang="en-US" dirty="0"/>
              <a:t> </a:t>
            </a:r>
            <a:r>
              <a:rPr lang="en-US" dirty="0" smtClean="0"/>
              <a:t>of 28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939069A-3A82-3A4F-A90E-E62F29CF8F8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5899" y="1282685"/>
            <a:ext cx="8229600" cy="77471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6FC326E-5E15-634E-9D08-3F34779A04A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00200" y="4534693"/>
            <a:ext cx="6697815" cy="1821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38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1E25CF-ED39-8342-9588-AD51674AC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small" dirty="0"/>
              <a:t>Error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D9C0D5-865B-0644-A201-B01C981132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cap="small" dirty="0"/>
              <a:t>Error Detection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BD8883-A81B-3B42-BEA2-787F5D611A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18</a:t>
            </a:fld>
            <a:r>
              <a:rPr lang="en-US" dirty="0"/>
              <a:t> </a:t>
            </a:r>
            <a:r>
              <a:rPr lang="en-US" dirty="0" smtClean="0"/>
              <a:t>of 28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EC38744-1F55-AC4B-8928-0CD1DEA710D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2" y="2133600"/>
            <a:ext cx="4934769" cy="1296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CC2B8CF-95E9-4140-B35D-F7186BBF7AC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4129881"/>
            <a:ext cx="3466048" cy="6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845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369A2-3301-CF4A-99B6-2BE4D5A76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small" dirty="0"/>
              <a:t>Error Detection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3382879-A6FF-CE40-A02C-356D7202F0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1981200"/>
            <a:ext cx="6781800" cy="321986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09AE7B-C2CC-E842-8790-0157F1FFFF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19</a:t>
            </a:fld>
            <a:r>
              <a:rPr lang="en-US" dirty="0"/>
              <a:t> </a:t>
            </a:r>
            <a:r>
              <a:rPr lang="en-US" dirty="0" smtClean="0"/>
              <a:t>of 28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5F8CD3-AE92-964A-9210-A0A9C90C1DAD}"/>
              </a:ext>
            </a:extLst>
          </p:cNvPr>
          <p:cNvSpPr txBox="1"/>
          <p:nvPr/>
        </p:nvSpPr>
        <p:spPr>
          <a:xfrm>
            <a:off x="1219200" y="1417638"/>
            <a:ext cx="1919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cap="small" dirty="0"/>
              <a:t>Simple Parity Check</a:t>
            </a:r>
          </a:p>
        </p:txBody>
      </p:sp>
    </p:spTree>
    <p:extLst>
      <p:ext uri="{BB962C8B-B14F-4D97-AF65-F5344CB8AC3E}">
        <p14:creationId xmlns:p14="http://schemas.microsoft.com/office/powerpoint/2010/main" val="2911480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55" y="1295400"/>
            <a:ext cx="8787545" cy="4301767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5CB4BD60-2DD3-A14F-A6EE-02645817CAD3}"/>
              </a:ext>
            </a:extLst>
          </p:cNvPr>
          <p:cNvSpPr/>
          <p:nvPr/>
        </p:nvSpPr>
        <p:spPr>
          <a:xfrm>
            <a:off x="325975" y="2667000"/>
            <a:ext cx="8668139" cy="381000"/>
          </a:xfrm>
          <a:prstGeom prst="roundRect">
            <a:avLst/>
          </a:prstGeom>
          <a:solidFill>
            <a:schemeClr val="accent2">
              <a:alpha val="10000"/>
            </a:schemeClr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1832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8D4845-4BCE-0F40-976B-E0A1043AA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small" dirty="0"/>
              <a:t>Error Detection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449F4EA-E6F6-A64D-A6B8-55549D2C8F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6025" y="2012949"/>
            <a:ext cx="6131949" cy="452596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6D91AF-CD20-AA4C-A7EE-50A2C0EC6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20</a:t>
            </a:fld>
            <a:r>
              <a:rPr lang="en-US" dirty="0"/>
              <a:t> </a:t>
            </a:r>
            <a:r>
              <a:rPr lang="en-US" dirty="0" smtClean="0"/>
              <a:t>of 28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00E0E6-1457-9940-8DF6-AA36413ABEFF}"/>
              </a:ext>
            </a:extLst>
          </p:cNvPr>
          <p:cNvSpPr txBox="1"/>
          <p:nvPr/>
        </p:nvSpPr>
        <p:spPr>
          <a:xfrm>
            <a:off x="762000" y="1461054"/>
            <a:ext cx="29838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cap="small" dirty="0"/>
              <a:t>Two Dimensional Parity Check</a:t>
            </a:r>
          </a:p>
        </p:txBody>
      </p:sp>
    </p:spTree>
    <p:extLst>
      <p:ext uri="{BB962C8B-B14F-4D97-AF65-F5344CB8AC3E}">
        <p14:creationId xmlns:p14="http://schemas.microsoft.com/office/powerpoint/2010/main" val="3141268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F955FE-E63D-5F44-AF4E-8C84375EC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small" dirty="0"/>
              <a:t>Error Detection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F875B15-41E7-7C46-A11C-5764443E62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4955" y="1600200"/>
            <a:ext cx="4614090" cy="452596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B73A43-71CB-304F-9240-0496B753AE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21</a:t>
            </a:fld>
            <a:r>
              <a:rPr lang="en-US" dirty="0"/>
              <a:t> </a:t>
            </a:r>
            <a:r>
              <a:rPr lang="en-US" dirty="0" smtClean="0"/>
              <a:t>of 28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A117D1C-981E-EA49-A390-F253C60A553F}"/>
              </a:ext>
            </a:extLst>
          </p:cNvPr>
          <p:cNvSpPr txBox="1"/>
          <p:nvPr/>
        </p:nvSpPr>
        <p:spPr>
          <a:xfrm>
            <a:off x="762000" y="1461054"/>
            <a:ext cx="1126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cap="small" dirty="0"/>
              <a:t>Checksum: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C7A0F2-EB26-0D48-AE5F-350D5CB5D04E}"/>
              </a:ext>
            </a:extLst>
          </p:cNvPr>
          <p:cNvSpPr txBox="1"/>
          <p:nvPr/>
        </p:nvSpPr>
        <p:spPr>
          <a:xfrm>
            <a:off x="960699" y="6389225"/>
            <a:ext cx="6921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https://www.geeksforgeeks.org/error-detection-in-computer-networks/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4758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026084-806E-AE48-BFAF-C56DEBA1A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small" dirty="0"/>
              <a:t>Error Detection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8885E0-A881-B843-9A1E-0FA1990378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22</a:t>
            </a:fld>
            <a:r>
              <a:rPr lang="en-US" dirty="0"/>
              <a:t> </a:t>
            </a:r>
            <a:r>
              <a:rPr lang="en-US" dirty="0" smtClean="0"/>
              <a:t>of 28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27FDFE-400E-DA4C-BA5F-5EC657E3D24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1499154"/>
            <a:ext cx="6288298" cy="44053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61C5A2C-7350-C045-AF51-E00B7F969012}"/>
              </a:ext>
            </a:extLst>
          </p:cNvPr>
          <p:cNvSpPr txBox="1"/>
          <p:nvPr/>
        </p:nvSpPr>
        <p:spPr>
          <a:xfrm>
            <a:off x="762000" y="1461054"/>
            <a:ext cx="617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cap="small" dirty="0"/>
              <a:t>CRC: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AF0BD8-A1A1-8C4D-9596-F8D1A707F419}"/>
              </a:ext>
            </a:extLst>
          </p:cNvPr>
          <p:cNvSpPr txBox="1"/>
          <p:nvPr/>
        </p:nvSpPr>
        <p:spPr>
          <a:xfrm>
            <a:off x="1724628" y="6366076"/>
            <a:ext cx="6921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https://www.geeksforgeeks.org/error-detection-in-computer-networks/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4313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1F3335B-1CB6-F946-B8E7-E823FE0A11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457200"/>
            <a:ext cx="7321643" cy="574516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855FAE-365D-2145-A1CA-62FECB834E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23</a:t>
            </a:fld>
            <a:r>
              <a:rPr lang="en-US" dirty="0"/>
              <a:t> </a:t>
            </a:r>
            <a:r>
              <a:rPr lang="en-US" dirty="0" smtClean="0"/>
              <a:t>of 28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650ED27-5DA5-214C-A622-A5D607C0E5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5611813"/>
            <a:ext cx="2425700" cy="118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339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DA4124-9C93-2F42-BA1D-E19CE2CEF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small" dirty="0"/>
              <a:t>Data Link Layer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6E6A18-B35F-BC47-86C6-216150DBB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24</a:t>
            </a:fld>
            <a:r>
              <a:rPr lang="en-US" dirty="0"/>
              <a:t> </a:t>
            </a:r>
            <a:r>
              <a:rPr lang="en-US" dirty="0" smtClean="0"/>
              <a:t>of 46</a:t>
            </a:r>
            <a:endParaRPr lang="en-US" dirty="0"/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2600345F-C3C0-DC48-8F91-F8FCD1326F2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4378" y="1828800"/>
            <a:ext cx="8229600" cy="77471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DF69321-F3DC-CF49-8A35-AA5D7960C918}"/>
              </a:ext>
            </a:extLst>
          </p:cNvPr>
          <p:cNvSpPr txBox="1"/>
          <p:nvPr/>
        </p:nvSpPr>
        <p:spPr>
          <a:xfrm>
            <a:off x="685800" y="4116581"/>
            <a:ext cx="358059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Frame –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Flag –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Error Detection and Correction….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8608B66-7185-A640-A491-67E25F869FB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625" y="3886200"/>
            <a:ext cx="4976375" cy="1942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95714"/>
            <a:ext cx="1705620" cy="107737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5980" y="195713"/>
            <a:ext cx="1705620" cy="107737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6042417"/>
            <a:ext cx="3324625" cy="822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450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784E69D9-F5FC-E44E-9793-D5CAB81632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/>
            <a:r>
              <a:rPr lang="en-US" cap="small" dirty="0"/>
              <a:t>Simple Stop and Wait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C8892E-88DC-9C4A-AF76-5731E0EFBC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sz="2400" cap="small" dirty="0"/>
              <a:t>Simple Stop and Wait</a:t>
            </a:r>
            <a:r>
              <a:rPr lang="en-US" cap="small" dirty="0"/>
              <a:t/>
            </a:r>
            <a:br>
              <a:rPr lang="en-US" cap="small" dirty="0"/>
            </a:br>
            <a:endParaRPr lang="en-US" cap="small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33D083E-6F8B-384A-92B3-1B1FB9D1702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712" y="2330135"/>
            <a:ext cx="8208000" cy="153304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921E790-836F-FB4E-8D39-DC990889472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4405045"/>
            <a:ext cx="8208000" cy="1486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820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C50A3-B17B-AB4E-BC62-7C062FC16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small" dirty="0"/>
              <a:t>Simple Stop and Wait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FD5140E-4C02-F24D-B70F-7D1230C163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7836" y="1600200"/>
            <a:ext cx="4708327" cy="452596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C66BA8-73EE-FF43-8E5C-0747F67EB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26</a:t>
            </a:fld>
            <a:r>
              <a:rPr lang="en-US" dirty="0"/>
              <a:t> </a:t>
            </a:r>
            <a:r>
              <a:rPr lang="en-US" dirty="0" smtClean="0"/>
              <a:t>of 46</a:t>
            </a:r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5F78BCB-1854-2A4E-925A-4C182C03C2C9}"/>
              </a:ext>
            </a:extLst>
          </p:cNvPr>
          <p:cNvCxnSpPr/>
          <p:nvPr/>
        </p:nvCxnSpPr>
        <p:spPr>
          <a:xfrm>
            <a:off x="2819400" y="4191000"/>
            <a:ext cx="2438400" cy="2286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F39CCA2-7CB3-FC43-B6EC-26CD9EB6E1F6}"/>
              </a:ext>
            </a:extLst>
          </p:cNvPr>
          <p:cNvCxnSpPr>
            <a:cxnSpLocks/>
          </p:cNvCxnSpPr>
          <p:nvPr/>
        </p:nvCxnSpPr>
        <p:spPr>
          <a:xfrm flipH="1">
            <a:off x="2743200" y="4953000"/>
            <a:ext cx="2514600" cy="4572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C712585-8C13-C54C-94BF-D385712E7112}"/>
              </a:ext>
            </a:extLst>
          </p:cNvPr>
          <p:cNvSpPr txBox="1"/>
          <p:nvPr/>
        </p:nvSpPr>
        <p:spPr>
          <a:xfrm>
            <a:off x="4038600" y="5562600"/>
            <a:ext cx="973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Ack</a:t>
            </a:r>
            <a:r>
              <a:rPr lang="en-US" dirty="0"/>
              <a:t>/</a:t>
            </a:r>
            <a:r>
              <a:rPr lang="en-US" dirty="0" err="1"/>
              <a:t>Nak</a:t>
            </a:r>
            <a:endParaRPr lang="en-US" dirty="0"/>
          </a:p>
        </p:txBody>
      </p:sp>
      <p:sp>
        <p:nvSpPr>
          <p:cNvPr id="3" name="Left Brace 2">
            <a:extLst>
              <a:ext uri="{FF2B5EF4-FFF2-40B4-BE49-F238E27FC236}">
                <a16:creationId xmlns:a16="http://schemas.microsoft.com/office/drawing/2014/main" id="{11CBEDAD-084B-E341-B9F4-CBCF4B1E8F18}"/>
              </a:ext>
            </a:extLst>
          </p:cNvPr>
          <p:cNvSpPr/>
          <p:nvPr/>
        </p:nvSpPr>
        <p:spPr>
          <a:xfrm>
            <a:off x="2438400" y="4191000"/>
            <a:ext cx="304800" cy="1219200"/>
          </a:xfrm>
          <a:prstGeom prst="leftBrace">
            <a:avLst>
              <a:gd name="adj1" fmla="val 8333"/>
              <a:gd name="adj2" fmla="val 50974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025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3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40452-8CD7-AF44-9673-36707B9472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small" dirty="0"/>
              <a:t>Simple Stop and Wait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1431D03-7220-934F-B939-F765D51D7B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400" y="2209800"/>
            <a:ext cx="3380374" cy="24384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4086E7-2048-1040-9B0F-78BCC7E38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27</a:t>
            </a:fld>
            <a:r>
              <a:rPr lang="en-US" dirty="0"/>
              <a:t> </a:t>
            </a:r>
            <a:r>
              <a:rPr lang="en-US" dirty="0" smtClean="0"/>
              <a:t>of 46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38200" y="1676400"/>
            <a:ext cx="1007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#1 Issue: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012577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40452-8CD7-AF44-9673-36707B9472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small" dirty="0"/>
              <a:t>Simple Stop and Wait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4086E7-2048-1040-9B0F-78BCC7E38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28</a:t>
            </a:fld>
            <a:r>
              <a:rPr lang="en-US" dirty="0"/>
              <a:t> </a:t>
            </a:r>
            <a:r>
              <a:rPr lang="en-US" dirty="0" smtClean="0"/>
              <a:t>of 46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5A4CF91-68ED-B94A-940F-37F6D1ED9E4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400" y="1818196"/>
            <a:ext cx="3384567" cy="298026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4B93D82-CDF1-4042-BAF8-188C5D7D788E}"/>
              </a:ext>
            </a:extLst>
          </p:cNvPr>
          <p:cNvSpPr/>
          <p:nvPr/>
        </p:nvSpPr>
        <p:spPr>
          <a:xfrm>
            <a:off x="1066800" y="5167489"/>
            <a:ext cx="73152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1" cap="small" dirty="0">
                <a:solidFill>
                  <a:srgbClr val="000000"/>
                </a:solidFill>
                <a:latin typeface="Open Sans"/>
              </a:rPr>
              <a:t>Delayed Acknowledgement/Data</a:t>
            </a:r>
            <a:r>
              <a:rPr lang="en-US" b="1" dirty="0">
                <a:solidFill>
                  <a:srgbClr val="000000"/>
                </a:solidFill>
                <a:latin typeface="Open Sans"/>
              </a:rPr>
              <a:t>:</a:t>
            </a:r>
            <a:r>
              <a:rPr lang="en-US" dirty="0">
                <a:solidFill>
                  <a:srgbClr val="000000"/>
                </a:solidFill>
                <a:latin typeface="Open Sans"/>
              </a:rPr>
              <a:t> After timeout on sender side, a long delayed acknowledgement might be wrongly considered as acknowledgement of some other recent packet.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38200" y="1676400"/>
            <a:ext cx="1007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#2 Issue:</a:t>
            </a:r>
            <a:endParaRPr lang="en-US" b="1" dirty="0"/>
          </a:p>
        </p:txBody>
      </p:sp>
      <p:sp>
        <p:nvSpPr>
          <p:cNvPr id="9" name="TextBox 8"/>
          <p:cNvSpPr txBox="1"/>
          <p:nvPr/>
        </p:nvSpPr>
        <p:spPr>
          <a:xfrm>
            <a:off x="685800" y="4798157"/>
            <a:ext cx="1007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#3 Issue: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38090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EABA7-88F9-4D4D-96C9-BD6916503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small" dirty="0"/>
              <a:t>Stop and Wait ARQ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4C7F51-FC37-D940-9065-EEA0574B22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3657600"/>
            <a:ext cx="8229600" cy="2316163"/>
          </a:xfrm>
        </p:spPr>
        <p:txBody>
          <a:bodyPr>
            <a:normAutofit/>
          </a:bodyPr>
          <a:lstStyle/>
          <a:p>
            <a:pPr fontAlgn="base"/>
            <a:r>
              <a:rPr lang="en-US" sz="2400" dirty="0"/>
              <a:t>…  3 problems are resolved by </a:t>
            </a:r>
            <a:r>
              <a:rPr lang="en-US" sz="2400" b="1" dirty="0"/>
              <a:t>Stop and Wait ARQ (Automatic Repeat Request)</a:t>
            </a:r>
            <a:r>
              <a:rPr lang="en-US" sz="2400" dirty="0"/>
              <a:t> that does both error control and flow control.</a:t>
            </a:r>
          </a:p>
          <a:p>
            <a:pPr fontAlgn="base"/>
            <a:r>
              <a:rPr lang="en-US" sz="2400" b="1" dirty="0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ARQ : </a:t>
            </a:r>
            <a:r>
              <a:rPr lang="en-US" sz="2400" b="1" cap="small" dirty="0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Automatic Repeat Request</a:t>
            </a:r>
            <a:r>
              <a:rPr lang="en-US" sz="2400" b="1" dirty="0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hlinkClick r:id="rId2"/>
              </a:rPr>
              <a:t/>
            </a:r>
            <a:br>
              <a:rPr lang="en-US" sz="2400" b="1" dirty="0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hlinkClick r:id="rId2"/>
              </a:rPr>
            </a:br>
            <a:endParaRPr lang="en-US" sz="2400" b="1" dirty="0">
              <a:effectLst>
                <a:glow rad="228600">
                  <a:schemeClr val="accent6">
                    <a:satMod val="175000"/>
                    <a:alpha val="40000"/>
                  </a:schemeClr>
                </a:glow>
              </a:effectLst>
            </a:endParaRPr>
          </a:p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410F50-09CC-C24C-B3D3-96AE2313DE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29</a:t>
            </a:fld>
            <a:r>
              <a:rPr lang="en-US" dirty="0"/>
              <a:t> </a:t>
            </a:r>
            <a:r>
              <a:rPr lang="en-US" dirty="0" smtClean="0"/>
              <a:t>of 46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DE5A91-7771-FF46-AA51-76EE66E781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982" y="1672209"/>
            <a:ext cx="7528035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94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DA4124-9C93-2F42-BA1D-E19CE2CEFD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56165"/>
            <a:ext cx="8229600" cy="1143000"/>
          </a:xfrm>
        </p:spPr>
        <p:txBody>
          <a:bodyPr/>
          <a:lstStyle/>
          <a:p>
            <a:r>
              <a:rPr lang="en-US" cap="small" dirty="0"/>
              <a:t>Data Link Layer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6E6A18-B35F-BC47-86C6-216150DBB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r>
              <a:rPr lang="en-US" dirty="0"/>
              <a:t> </a:t>
            </a:r>
            <a:r>
              <a:rPr lang="en-US" dirty="0" smtClean="0"/>
              <a:t>of 28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D48BE8F-AA74-6948-8864-34E86042CE7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1905000"/>
            <a:ext cx="4079627" cy="33369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12713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C9A2F2-94BA-724D-839E-78BF131184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small" dirty="0"/>
              <a:t>Stop and Wait ARQ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524992E-63F0-B645-929A-A0416F4B5A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5435" y="1600200"/>
            <a:ext cx="3773129" cy="452596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72236D-2613-9540-A4D7-4E127D62B4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30</a:t>
            </a:fld>
            <a:r>
              <a:rPr lang="en-US" dirty="0"/>
              <a:t> </a:t>
            </a:r>
            <a:r>
              <a:rPr lang="en-US" dirty="0" smtClean="0"/>
              <a:t>of 46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9572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2B863C-95B6-3440-8B46-33E0C8F57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small" dirty="0"/>
              <a:t>Stop and Wait ARQ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9019A5C-1F49-074F-892B-A76F5C31F3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9050" y="1767681"/>
            <a:ext cx="6565900" cy="41910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7D3746-56BB-844F-BCEA-8BD7CA172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31</a:t>
            </a:fld>
            <a:r>
              <a:rPr lang="en-US" dirty="0"/>
              <a:t> </a:t>
            </a:r>
            <a:r>
              <a:rPr lang="en-US" dirty="0" smtClean="0"/>
              <a:t>of 46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907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AB609-9B82-3B4E-A338-2493532E0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small" dirty="0"/>
              <a:t>Stop and Wait ARQ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9ACBEA-B724-9747-A3B4-B20B884F93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4343400" cy="4525963"/>
          </a:xfrm>
        </p:spPr>
        <p:txBody>
          <a:bodyPr>
            <a:normAutofit/>
          </a:bodyPr>
          <a:lstStyle/>
          <a:p>
            <a:pPr marL="457200" indent="-457200" fontAlgn="base">
              <a:buFont typeface="+mj-lt"/>
              <a:buAutoNum type="arabicPeriod"/>
            </a:pPr>
            <a:r>
              <a:rPr lang="en-US" sz="2400" dirty="0"/>
              <a:t>Sender A sends a data frame or packet with sequence number 0.</a:t>
            </a:r>
          </a:p>
          <a:p>
            <a:pPr marL="457200" indent="-457200" fontAlgn="base">
              <a:buFont typeface="+mj-lt"/>
              <a:buAutoNum type="arabicPeriod"/>
            </a:pPr>
            <a:r>
              <a:rPr lang="en-US" sz="2400" dirty="0"/>
              <a:t>Receiver B, after receiving data frame, sends and acknowledgement with sequence number 1 (sequence number of next expected data frame or packet)</a:t>
            </a:r>
          </a:p>
          <a:p>
            <a:pPr marL="0" indent="0" fontAlgn="base">
              <a:buNone/>
            </a:pPr>
            <a:endParaRPr lang="en-US" sz="2400" dirty="0"/>
          </a:p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A22447-5DBF-414C-9DA0-974A9BAC74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32</a:t>
            </a:fld>
            <a:r>
              <a:rPr lang="en-US" dirty="0"/>
              <a:t> </a:t>
            </a:r>
            <a:r>
              <a:rPr lang="en-US" dirty="0" smtClean="0"/>
              <a:t>of 46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5F64DC-5AE3-D249-B8DB-A1B31AFBF52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1282" y="1428927"/>
            <a:ext cx="4232718" cy="445135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A628F23-E97E-174C-84EB-C63978AE9FA3}"/>
              </a:ext>
            </a:extLst>
          </p:cNvPr>
          <p:cNvCxnSpPr>
            <a:cxnSpLocks/>
          </p:cNvCxnSpPr>
          <p:nvPr/>
        </p:nvCxnSpPr>
        <p:spPr>
          <a:xfrm>
            <a:off x="6324600" y="2057400"/>
            <a:ext cx="1034829" cy="11690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254140C-0A9C-2E4C-A0BA-36EBE78754B5}"/>
              </a:ext>
            </a:extLst>
          </p:cNvPr>
          <p:cNvCxnSpPr>
            <a:cxnSpLocks/>
          </p:cNvCxnSpPr>
          <p:nvPr/>
        </p:nvCxnSpPr>
        <p:spPr>
          <a:xfrm flipH="1">
            <a:off x="6934200" y="2256312"/>
            <a:ext cx="1069770" cy="82800"/>
          </a:xfrm>
          <a:prstGeom prst="straightConnector1">
            <a:avLst/>
          </a:prstGeom>
          <a:ln w="28575">
            <a:solidFill>
              <a:srgbClr val="7030A0"/>
            </a:solidFill>
            <a:prstDash val="solid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DDA6B5D-0268-384C-8411-B4553E295744}"/>
              </a:ext>
            </a:extLst>
          </p:cNvPr>
          <p:cNvCxnSpPr>
            <a:cxnSpLocks/>
          </p:cNvCxnSpPr>
          <p:nvPr/>
        </p:nvCxnSpPr>
        <p:spPr>
          <a:xfrm flipH="1">
            <a:off x="6858000" y="2764715"/>
            <a:ext cx="1131346" cy="130885"/>
          </a:xfrm>
          <a:prstGeom prst="straightConnector1">
            <a:avLst/>
          </a:prstGeom>
          <a:ln w="28575">
            <a:solidFill>
              <a:srgbClr val="7030A0"/>
            </a:solidFill>
            <a:prstDash val="solid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D8E3CFC-86EE-FE41-8670-9C20A55D968F}"/>
              </a:ext>
            </a:extLst>
          </p:cNvPr>
          <p:cNvCxnSpPr>
            <a:cxnSpLocks/>
          </p:cNvCxnSpPr>
          <p:nvPr/>
        </p:nvCxnSpPr>
        <p:spPr>
          <a:xfrm>
            <a:off x="6386456" y="2409713"/>
            <a:ext cx="1233544" cy="26140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DC2A5E5-2D69-FF4E-9C51-F3DBDD1B2B00}"/>
              </a:ext>
            </a:extLst>
          </p:cNvPr>
          <p:cNvCxnSpPr>
            <a:cxnSpLocks/>
          </p:cNvCxnSpPr>
          <p:nvPr/>
        </p:nvCxnSpPr>
        <p:spPr>
          <a:xfrm flipV="1">
            <a:off x="5840489" y="3027685"/>
            <a:ext cx="1" cy="626917"/>
          </a:xfrm>
          <a:prstGeom prst="straightConnector1">
            <a:avLst/>
          </a:prstGeom>
          <a:ln w="28575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EFBC21C-0A24-E34B-9577-8432EA13E0F0}"/>
              </a:ext>
            </a:extLst>
          </p:cNvPr>
          <p:cNvCxnSpPr>
            <a:cxnSpLocks/>
          </p:cNvCxnSpPr>
          <p:nvPr/>
        </p:nvCxnSpPr>
        <p:spPr>
          <a:xfrm>
            <a:off x="6317428" y="3732477"/>
            <a:ext cx="1302572" cy="16411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2BF72AD-5CC7-894E-9C6A-306ACD604420}"/>
              </a:ext>
            </a:extLst>
          </p:cNvPr>
          <p:cNvCxnSpPr>
            <a:cxnSpLocks/>
          </p:cNvCxnSpPr>
          <p:nvPr/>
        </p:nvCxnSpPr>
        <p:spPr>
          <a:xfrm flipH="1">
            <a:off x="6770816" y="3938296"/>
            <a:ext cx="1131346" cy="130885"/>
          </a:xfrm>
          <a:prstGeom prst="straightConnector1">
            <a:avLst/>
          </a:prstGeom>
          <a:ln w="28575">
            <a:solidFill>
              <a:srgbClr val="7030A0"/>
            </a:solidFill>
            <a:prstDash val="solid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53D9DBF-09AA-7C44-AC8D-8A952E239637}"/>
              </a:ext>
            </a:extLst>
          </p:cNvPr>
          <p:cNvCxnSpPr>
            <a:cxnSpLocks/>
          </p:cNvCxnSpPr>
          <p:nvPr/>
        </p:nvCxnSpPr>
        <p:spPr>
          <a:xfrm>
            <a:off x="6386456" y="4110890"/>
            <a:ext cx="1385944" cy="26177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5F67325-E13D-424C-8582-A66AE9BD1C38}"/>
              </a:ext>
            </a:extLst>
          </p:cNvPr>
          <p:cNvCxnSpPr>
            <a:cxnSpLocks/>
          </p:cNvCxnSpPr>
          <p:nvPr/>
        </p:nvCxnSpPr>
        <p:spPr>
          <a:xfrm flipH="1">
            <a:off x="6805452" y="4412413"/>
            <a:ext cx="1131346" cy="130885"/>
          </a:xfrm>
          <a:prstGeom prst="straightConnector1">
            <a:avLst/>
          </a:prstGeom>
          <a:ln w="28575">
            <a:solidFill>
              <a:srgbClr val="7030A0"/>
            </a:solidFill>
            <a:prstDash val="solid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306F41A-BEA7-C04B-951B-ADB3870D76EB}"/>
              </a:ext>
            </a:extLst>
          </p:cNvPr>
          <p:cNvCxnSpPr>
            <a:cxnSpLocks/>
          </p:cNvCxnSpPr>
          <p:nvPr/>
        </p:nvCxnSpPr>
        <p:spPr>
          <a:xfrm flipV="1">
            <a:off x="5943600" y="4164396"/>
            <a:ext cx="1" cy="626917"/>
          </a:xfrm>
          <a:prstGeom prst="straightConnector1">
            <a:avLst/>
          </a:prstGeom>
          <a:ln w="28575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15A68587-92F6-EA4E-BF9A-2756B12236E2}"/>
              </a:ext>
            </a:extLst>
          </p:cNvPr>
          <p:cNvCxnSpPr>
            <a:cxnSpLocks/>
          </p:cNvCxnSpPr>
          <p:nvPr/>
        </p:nvCxnSpPr>
        <p:spPr>
          <a:xfrm>
            <a:off x="6334669" y="4864698"/>
            <a:ext cx="1437731" cy="33445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B33D1E6-6CF7-2143-8DEC-18FCA8102CA1}"/>
              </a:ext>
            </a:extLst>
          </p:cNvPr>
          <p:cNvCxnSpPr>
            <a:cxnSpLocks/>
          </p:cNvCxnSpPr>
          <p:nvPr/>
        </p:nvCxnSpPr>
        <p:spPr>
          <a:xfrm flipH="1">
            <a:off x="6756961" y="5275328"/>
            <a:ext cx="1131346" cy="130885"/>
          </a:xfrm>
          <a:prstGeom prst="straightConnector1">
            <a:avLst/>
          </a:prstGeom>
          <a:ln w="28575">
            <a:solidFill>
              <a:srgbClr val="7030A0"/>
            </a:solidFill>
            <a:prstDash val="solid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9630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93065-0BBC-FD43-B8C9-3835B5770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small" dirty="0"/>
              <a:t>Sliding Window  ARQ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71ECE5-173F-B446-8488-AD68BE1F9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33</a:t>
            </a:fld>
            <a:r>
              <a:rPr lang="en-US" dirty="0"/>
              <a:t> </a:t>
            </a:r>
            <a:r>
              <a:rPr lang="en-US" dirty="0" smtClean="0"/>
              <a:t>of 46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E53B1F6-54AF-EE40-B3C9-33BC2ED109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" y="1828800"/>
            <a:ext cx="2895601" cy="16002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3FEE2CA-EAE0-6E41-8408-06C929DF4B2C}"/>
              </a:ext>
            </a:extLst>
          </p:cNvPr>
          <p:cNvCxnSpPr>
            <a:cxnSpLocks/>
          </p:cNvCxnSpPr>
          <p:nvPr/>
        </p:nvCxnSpPr>
        <p:spPr>
          <a:xfrm>
            <a:off x="1066801" y="2400300"/>
            <a:ext cx="1828799" cy="2286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9D5FD18-17D8-334A-8BF4-8DCFCE4533F5}"/>
              </a:ext>
            </a:extLst>
          </p:cNvPr>
          <p:cNvCxnSpPr>
            <a:cxnSpLocks/>
          </p:cNvCxnSpPr>
          <p:nvPr/>
        </p:nvCxnSpPr>
        <p:spPr>
          <a:xfrm flipH="1">
            <a:off x="1030185" y="2585852"/>
            <a:ext cx="1828799" cy="2286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319C670B-05AE-8643-A57B-7E739EBE9611}"/>
              </a:ext>
            </a:extLst>
          </p:cNvPr>
          <p:cNvSpPr/>
          <p:nvPr/>
        </p:nvSpPr>
        <p:spPr>
          <a:xfrm>
            <a:off x="3505201" y="1393887"/>
            <a:ext cx="5486399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Helvetica" pitchFamily="2" charset="0"/>
              </a:rPr>
              <a:t>Frames and acknowledgements are numbered using </a:t>
            </a:r>
            <a:r>
              <a:rPr lang="en-US" cap="small" dirty="0">
                <a:solidFill>
                  <a:srgbClr val="FF2600"/>
                </a:solidFill>
                <a:latin typeface="Helvetica" pitchFamily="2" charset="0"/>
              </a:rPr>
              <a:t>Sequence Numbers</a:t>
            </a:r>
            <a:endParaRPr lang="en-US" cap="small" dirty="0">
              <a:latin typeface="Helvetica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Helvetica" pitchFamily="2" charset="0"/>
              </a:rPr>
              <a:t>Sender maintains a list of sequence numbers (frames) it is allowed to transmit, called </a:t>
            </a:r>
            <a:r>
              <a:rPr lang="en-US" cap="small" dirty="0">
                <a:solidFill>
                  <a:srgbClr val="008F00"/>
                </a:solidFill>
                <a:latin typeface="Helvetica" pitchFamily="2" charset="0"/>
              </a:rPr>
              <a:t>Sending</a:t>
            </a:r>
            <a:r>
              <a:rPr lang="en-US" cap="small" dirty="0">
                <a:latin typeface="Helvetica" pitchFamily="2" charset="0"/>
              </a:rPr>
              <a:t> </a:t>
            </a:r>
            <a:r>
              <a:rPr lang="en-US" cap="small" dirty="0">
                <a:solidFill>
                  <a:srgbClr val="008F00"/>
                </a:solidFill>
                <a:latin typeface="Helvetica" pitchFamily="2" charset="0"/>
              </a:rPr>
              <a:t>Window.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Helvetica" pitchFamily="2" charset="0"/>
              </a:rPr>
              <a:t>Receiver maintains a list of sequence numbers it is prepared to receive, called </a:t>
            </a:r>
            <a:r>
              <a:rPr lang="en-US" cap="small" dirty="0">
                <a:solidFill>
                  <a:srgbClr val="0433FF"/>
                </a:solidFill>
                <a:latin typeface="Helvetica" pitchFamily="2" charset="0"/>
              </a:rPr>
              <a:t>Receiving Window</a:t>
            </a:r>
            <a:r>
              <a:rPr lang="en-US" dirty="0">
                <a:solidFill>
                  <a:srgbClr val="0433FF"/>
                </a:solidFill>
                <a:latin typeface="Helvetica" pitchFamily="2" charset="0"/>
              </a:rPr>
              <a:t>.</a:t>
            </a:r>
            <a:endParaRPr lang="en-US" dirty="0">
              <a:latin typeface="Helvetica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Helvetica" pitchFamily="2" charset="0"/>
              </a:rPr>
              <a:t>A sending window of size </a:t>
            </a:r>
            <a:r>
              <a:rPr lang="en-US" b="1" dirty="0">
                <a:latin typeface="Helvetica" pitchFamily="2" charset="0"/>
              </a:rPr>
              <a:t>N</a:t>
            </a:r>
            <a:r>
              <a:rPr lang="en-US" dirty="0">
                <a:latin typeface="Helvetica" pitchFamily="2" charset="0"/>
              </a:rPr>
              <a:t> means that sender can send up to </a:t>
            </a:r>
            <a:r>
              <a:rPr lang="en-US" b="1" dirty="0">
                <a:latin typeface="Helvetica" pitchFamily="2" charset="0"/>
              </a:rPr>
              <a:t>N</a:t>
            </a:r>
            <a:r>
              <a:rPr lang="en-US" dirty="0">
                <a:latin typeface="Helvetica" pitchFamily="2" charset="0"/>
              </a:rPr>
              <a:t> frames without the need for an </a:t>
            </a:r>
            <a:r>
              <a:rPr lang="en-US" b="1" dirty="0">
                <a:latin typeface="Helvetica" pitchFamily="2" charset="0"/>
              </a:rPr>
              <a:t>ACK</a:t>
            </a:r>
            <a:r>
              <a:rPr lang="en-US" dirty="0">
                <a:latin typeface="Helvetica" pitchFamily="2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Helvetica" pitchFamily="2" charset="0"/>
              </a:rPr>
              <a:t>A window size of N implies buffer space for N frames.</a:t>
            </a:r>
          </a:p>
        </p:txBody>
      </p:sp>
      <p:pic>
        <p:nvPicPr>
          <p:cNvPr id="10" name="Content Placeholder 4">
            <a:extLst>
              <a:ext uri="{FF2B5EF4-FFF2-40B4-BE49-F238E27FC236}">
                <a16:creationId xmlns:a16="http://schemas.microsoft.com/office/drawing/2014/main" id="{5244AC35-0B63-3E46-90DE-F4C4BD69BCD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400" y="5186733"/>
            <a:ext cx="8686800" cy="1089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741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0168A3-07AF-F943-8982-7D3FA92F09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small" dirty="0"/>
              <a:t>Sliding Window  ARQ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34384F-FF4A-4245-9B29-1AD0DC362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34</a:t>
            </a:fld>
            <a:r>
              <a:rPr lang="en-US" dirty="0"/>
              <a:t> </a:t>
            </a:r>
            <a:r>
              <a:rPr lang="en-US" dirty="0" smtClean="0"/>
              <a:t>of 46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1B19A71-5B7D-6D40-963F-637B771E83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133600"/>
            <a:ext cx="3672000" cy="864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96C0F85-D8AA-6E40-9A4F-7807FC0D713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192968"/>
            <a:ext cx="2705100" cy="7041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B81C4E8-E881-D64E-AAFB-24B0344B683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5437" y="2115600"/>
            <a:ext cx="3511363" cy="900000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0D2458F-BCBA-D74D-935C-12397E691ED1}"/>
              </a:ext>
            </a:extLst>
          </p:cNvPr>
          <p:cNvCxnSpPr>
            <a:cxnSpLocks/>
          </p:cNvCxnSpPr>
          <p:nvPr/>
        </p:nvCxnSpPr>
        <p:spPr>
          <a:xfrm>
            <a:off x="2743200" y="3276600"/>
            <a:ext cx="1828799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102CA4C-29FD-B349-91E3-A328E1321A2B}"/>
              </a:ext>
            </a:extLst>
          </p:cNvPr>
          <p:cNvCxnSpPr>
            <a:cxnSpLocks/>
          </p:cNvCxnSpPr>
          <p:nvPr/>
        </p:nvCxnSpPr>
        <p:spPr>
          <a:xfrm>
            <a:off x="2743200" y="3505200"/>
            <a:ext cx="1828799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B9F8E7E-D5E5-5145-8636-23DB29784AF8}"/>
              </a:ext>
            </a:extLst>
          </p:cNvPr>
          <p:cNvCxnSpPr>
            <a:cxnSpLocks/>
          </p:cNvCxnSpPr>
          <p:nvPr/>
        </p:nvCxnSpPr>
        <p:spPr>
          <a:xfrm>
            <a:off x="2743200" y="3733800"/>
            <a:ext cx="1828799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B6CDA13-D490-174F-91D4-185646FCD34F}"/>
              </a:ext>
            </a:extLst>
          </p:cNvPr>
          <p:cNvCxnSpPr>
            <a:cxnSpLocks/>
          </p:cNvCxnSpPr>
          <p:nvPr/>
        </p:nvCxnSpPr>
        <p:spPr>
          <a:xfrm>
            <a:off x="2743200" y="3962400"/>
            <a:ext cx="1044000" cy="0"/>
          </a:xfrm>
          <a:prstGeom prst="straightConnector1">
            <a:avLst/>
          </a:prstGeom>
          <a:ln w="5715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356113B-EA81-B34E-9B67-9F95A09AB404}"/>
              </a:ext>
            </a:extLst>
          </p:cNvPr>
          <p:cNvCxnSpPr>
            <a:cxnSpLocks/>
          </p:cNvCxnSpPr>
          <p:nvPr/>
        </p:nvCxnSpPr>
        <p:spPr>
          <a:xfrm>
            <a:off x="2743200" y="4191000"/>
            <a:ext cx="1044000" cy="0"/>
          </a:xfrm>
          <a:prstGeom prst="straightConnector1">
            <a:avLst/>
          </a:prstGeom>
          <a:ln w="5715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A475EB3-991F-5F47-BCBC-DE752CAFCFC1}"/>
              </a:ext>
            </a:extLst>
          </p:cNvPr>
          <p:cNvCxnSpPr>
            <a:cxnSpLocks/>
          </p:cNvCxnSpPr>
          <p:nvPr/>
        </p:nvCxnSpPr>
        <p:spPr>
          <a:xfrm>
            <a:off x="2743200" y="4419600"/>
            <a:ext cx="1044000" cy="0"/>
          </a:xfrm>
          <a:prstGeom prst="straightConnector1">
            <a:avLst/>
          </a:prstGeom>
          <a:ln w="5715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DA56A38-B28A-5C4A-9315-7370B6508750}"/>
              </a:ext>
            </a:extLst>
          </p:cNvPr>
          <p:cNvGrpSpPr/>
          <p:nvPr/>
        </p:nvGrpSpPr>
        <p:grpSpPr>
          <a:xfrm>
            <a:off x="2743200" y="4689896"/>
            <a:ext cx="2496617" cy="369332"/>
            <a:chOff x="2743200" y="4689896"/>
            <a:chExt cx="2496617" cy="369332"/>
          </a:xfrm>
        </p:grpSpPr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20B82313-69AE-4744-9201-BC8A49F1249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43200" y="4876800"/>
              <a:ext cx="1828799" cy="0"/>
            </a:xfrm>
            <a:prstGeom prst="straightConnector1">
              <a:avLst/>
            </a:prstGeom>
            <a:ln w="571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D9481DA-732C-DA4A-8899-1C0060063A17}"/>
                </a:ext>
              </a:extLst>
            </p:cNvPr>
            <p:cNvSpPr txBox="1"/>
            <p:nvPr/>
          </p:nvSpPr>
          <p:spPr>
            <a:xfrm>
              <a:off x="4563093" y="4689896"/>
              <a:ext cx="676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B050"/>
                  </a:solidFill>
                </a:rPr>
                <a:t>ACK3</a:t>
              </a:r>
            </a:p>
          </p:txBody>
        </p:sp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979E342D-1EF6-D446-A5B0-6227413149D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4" y="5102646"/>
            <a:ext cx="3749468" cy="612000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4B63696A-14F6-F54F-A858-93E57A836889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200" y="5245100"/>
            <a:ext cx="2032000" cy="1536700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DB8808FE-E139-EA40-B511-AD2361E73346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5059228"/>
            <a:ext cx="3659382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445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E36B0C-E970-8F4E-96F7-438C268BD5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small" dirty="0"/>
              <a:t>Sliding Window  ARQ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B6DA92-4062-9E4E-B125-A8403E4EF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35</a:t>
            </a:fld>
            <a:r>
              <a:rPr lang="en-US" dirty="0"/>
              <a:t> </a:t>
            </a:r>
            <a:r>
              <a:rPr lang="en-US" dirty="0" smtClean="0"/>
              <a:t>of 46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C6E5117-AA1A-B047-A94C-6C7E83E8C2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cap="small" dirty="0"/>
              <a:t>Sliding Window  ARQ</a:t>
            </a:r>
          </a:p>
          <a:p>
            <a:pPr lvl="1"/>
            <a:r>
              <a:rPr lang="en-US" cap="small" dirty="0"/>
              <a:t>Go back N </a:t>
            </a:r>
            <a:r>
              <a:rPr lang="en-US" cap="small" dirty="0" err="1"/>
              <a:t>arq</a:t>
            </a:r>
            <a:endParaRPr lang="en-US" cap="small" dirty="0"/>
          </a:p>
          <a:p>
            <a:pPr lvl="1"/>
            <a:r>
              <a:rPr lang="en-US" cap="small" dirty="0"/>
              <a:t>Selective Reject </a:t>
            </a:r>
            <a:r>
              <a:rPr lang="en-US" cap="small" dirty="0" err="1"/>
              <a:t>arq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3154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9A72F1-05D8-4647-87F1-361C759D0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small" dirty="0"/>
              <a:t>Sliding Window  ARQ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505B9E-2EDD-764F-9B83-8EF7E5B392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36</a:t>
            </a:fld>
            <a:r>
              <a:rPr lang="en-US" dirty="0"/>
              <a:t> </a:t>
            </a:r>
            <a:r>
              <a:rPr lang="en-US" dirty="0" smtClean="0"/>
              <a:t>of 46</a:t>
            </a:r>
            <a:endParaRPr lang="en-US" dirty="0"/>
          </a:p>
        </p:txBody>
      </p:sp>
      <p:pic>
        <p:nvPicPr>
          <p:cNvPr id="64" name="Picture 63">
            <a:extLst>
              <a:ext uri="{FF2B5EF4-FFF2-40B4-BE49-F238E27FC236}">
                <a16:creationId xmlns:a16="http://schemas.microsoft.com/office/drawing/2014/main" id="{2FED8085-3FA3-5140-B7AC-551F4502CFD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7364" y="1378663"/>
            <a:ext cx="4699000" cy="4445000"/>
          </a:xfrm>
          <a:prstGeom prst="rect">
            <a:avLst/>
          </a:prstGeom>
        </p:spPr>
      </p:pic>
      <p:sp>
        <p:nvSpPr>
          <p:cNvPr id="65" name="Rectangle 64">
            <a:extLst>
              <a:ext uri="{FF2B5EF4-FFF2-40B4-BE49-F238E27FC236}">
                <a16:creationId xmlns:a16="http://schemas.microsoft.com/office/drawing/2014/main" id="{2DA0E599-CA09-2545-8A24-578F9805A8CC}"/>
              </a:ext>
            </a:extLst>
          </p:cNvPr>
          <p:cNvSpPr/>
          <p:nvPr/>
        </p:nvSpPr>
        <p:spPr>
          <a:xfrm>
            <a:off x="1065189" y="6069879"/>
            <a:ext cx="14909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cap="small" dirty="0"/>
              <a:t>Go back N </a:t>
            </a:r>
            <a:r>
              <a:rPr lang="en-US" cap="small" dirty="0" err="1"/>
              <a:t>arq</a:t>
            </a:r>
            <a:endParaRPr lang="en-US" cap="small" dirty="0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0FFC5F1D-E8BD-2B44-BB28-9663292A8F7B}"/>
              </a:ext>
            </a:extLst>
          </p:cNvPr>
          <p:cNvSpPr/>
          <p:nvPr/>
        </p:nvSpPr>
        <p:spPr>
          <a:xfrm>
            <a:off x="5688445" y="6035841"/>
            <a:ext cx="19612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cap="small" dirty="0"/>
              <a:t>Selective Reject </a:t>
            </a:r>
            <a:r>
              <a:rPr lang="en-US" cap="small" dirty="0" err="1"/>
              <a:t>arq</a:t>
            </a:r>
            <a:endParaRPr lang="en-US" dirty="0"/>
          </a:p>
        </p:txBody>
      </p:sp>
      <p:pic>
        <p:nvPicPr>
          <p:cNvPr id="99" name="Picture 98">
            <a:extLst>
              <a:ext uri="{FF2B5EF4-FFF2-40B4-BE49-F238E27FC236}">
                <a16:creationId xmlns:a16="http://schemas.microsoft.com/office/drawing/2014/main" id="{CD9C00BA-3C89-1C40-A73E-58EC21A2AAB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88414"/>
            <a:ext cx="46863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631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E974C1-0ACA-FD42-A62E-E32B0F8B8E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HDLC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0E6C13-5A6B-E247-9610-1B2A4F18E0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b="1" dirty="0"/>
              <a:t>HDLC: High-level Data Link Control (HDLC)</a:t>
            </a:r>
          </a:p>
          <a:p>
            <a:pPr algn="just"/>
            <a:endParaRPr lang="en-US" sz="2400" dirty="0" smtClean="0"/>
          </a:p>
          <a:p>
            <a:pPr algn="just"/>
            <a:r>
              <a:rPr lang="en-US" sz="2400" dirty="0" smtClean="0"/>
              <a:t>High-level </a:t>
            </a:r>
            <a:r>
              <a:rPr lang="en-US" sz="2400" dirty="0"/>
              <a:t>Data Link Control (HDLC) is a group of communication protocols of the data link layer for transmitting data between network points or nodes</a:t>
            </a:r>
            <a:r>
              <a:rPr lang="en-US" sz="2400" dirty="0" smtClean="0"/>
              <a:t>.</a:t>
            </a:r>
          </a:p>
          <a:p>
            <a:pPr algn="just"/>
            <a:endParaRPr lang="en-US" sz="2400" dirty="0"/>
          </a:p>
          <a:p>
            <a:pPr algn="just"/>
            <a:endParaRPr lang="en-US" sz="2400" dirty="0"/>
          </a:p>
          <a:p>
            <a:pPr marL="857250" lvl="1" indent="-457200">
              <a:buFont typeface="+mj-lt"/>
              <a:buAutoNum type="arabicPeriod"/>
            </a:pPr>
            <a:r>
              <a:rPr lang="en-US" dirty="0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Normal Response Mode (NRM)</a:t>
            </a:r>
          </a:p>
          <a:p>
            <a:pPr marL="857250" lvl="1" indent="-457200">
              <a:buFont typeface="+mj-lt"/>
              <a:buAutoNum type="arabicPeriod"/>
            </a:pPr>
            <a:r>
              <a:rPr lang="en-US" dirty="0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Asynchronous Balanced Mode (ABM) </a:t>
            </a:r>
          </a:p>
          <a:p>
            <a:pPr algn="just"/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030584-3700-1C4F-B6F1-BB604228A2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37</a:t>
            </a:fld>
            <a:r>
              <a:rPr lang="en-US" dirty="0"/>
              <a:t> </a:t>
            </a:r>
            <a:r>
              <a:rPr lang="en-US" dirty="0" smtClean="0"/>
              <a:t>of 46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2061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E770C6-CEAB-2144-AA34-4A828EE8B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HDLC-</a:t>
            </a:r>
            <a:r>
              <a:rPr lang="en-US" b="1" dirty="0"/>
              <a:t>Transfer Modes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F32A08-17C2-3F41-9FAE-50FC2C91A5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endParaRPr lang="en-US" sz="2400" dirty="0"/>
          </a:p>
          <a:p>
            <a:r>
              <a:rPr lang="en-US" sz="2400" b="1" dirty="0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Normal Response Mode (NRM)</a:t>
            </a:r>
            <a:r>
              <a:rPr lang="en-US" sz="2400" b="1" dirty="0"/>
              <a:t> −</a:t>
            </a:r>
            <a:r>
              <a:rPr lang="en-US" sz="2400" dirty="0"/>
              <a:t> two types of stations are there, </a:t>
            </a:r>
          </a:p>
          <a:p>
            <a:pPr lvl="1"/>
            <a:r>
              <a:rPr lang="en-US" sz="2400" dirty="0"/>
              <a:t>a </a:t>
            </a:r>
            <a:r>
              <a:rPr lang="en-US" sz="2400" b="1" dirty="0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primary station</a:t>
            </a:r>
            <a:r>
              <a:rPr lang="en-US" sz="2400" dirty="0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 </a:t>
            </a:r>
            <a:r>
              <a:rPr lang="en-US" sz="2400" dirty="0"/>
              <a:t>that send commands and </a:t>
            </a:r>
          </a:p>
          <a:p>
            <a:pPr lvl="1"/>
            <a:r>
              <a:rPr lang="en-US" sz="2400" b="1" dirty="0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secondary station</a:t>
            </a:r>
            <a:r>
              <a:rPr lang="en-US" sz="2400" dirty="0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 </a:t>
            </a:r>
            <a:r>
              <a:rPr lang="en-US" sz="2400" dirty="0"/>
              <a:t>that can respond to received commands. </a:t>
            </a:r>
          </a:p>
          <a:p>
            <a:pPr lvl="1"/>
            <a:r>
              <a:rPr lang="en-US" sz="2400" dirty="0"/>
              <a:t>It is used for both point - to - point and multipoint communications.</a:t>
            </a:r>
            <a:br>
              <a:rPr lang="en-US" sz="2400" dirty="0"/>
            </a:b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717ECD-FA26-D147-95B1-706A024D28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38</a:t>
            </a:fld>
            <a:r>
              <a:rPr lang="en-US" dirty="0"/>
              <a:t> </a:t>
            </a:r>
            <a:r>
              <a:rPr lang="en-US" dirty="0" smtClean="0"/>
              <a:t>of 46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2495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E7E88D-9D45-9445-A571-3E6A8D2D5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HDLC-</a:t>
            </a:r>
            <a:r>
              <a:rPr lang="en-US" b="1" dirty="0"/>
              <a:t>Transfer Modes-NRM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F3EC01C-66EF-C94D-B1F1-C9ED61B6CD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8644" y="1600200"/>
            <a:ext cx="6166711" cy="452596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F5275B-458E-A64B-9B35-978F4633B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39</a:t>
            </a:fld>
            <a:r>
              <a:rPr lang="en-US" dirty="0"/>
              <a:t> </a:t>
            </a:r>
            <a:r>
              <a:rPr lang="en-US" dirty="0" smtClean="0"/>
              <a:t>of 46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9033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AEF1F0-8A24-0C4A-8E71-65E2C8D91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cap="small" dirty="0"/>
              <a:t>The Data Link Layer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91A5E2-BDEC-2A48-B774-712F5440F8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5029200" cy="4525963"/>
          </a:xfrm>
        </p:spPr>
        <p:txBody>
          <a:bodyPr>
            <a:normAutofit lnSpcReduction="10000"/>
          </a:bodyPr>
          <a:lstStyle/>
          <a:p>
            <a:pPr algn="just"/>
            <a:r>
              <a:rPr lang="en-US" sz="2000" dirty="0"/>
              <a:t>The main task of the data link layer is to transform a raw transmission facility into a line that appears free of </a:t>
            </a:r>
            <a:r>
              <a:rPr lang="en-US" sz="2000" b="1" dirty="0"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undetected transmission errors</a:t>
            </a:r>
            <a:r>
              <a:rPr lang="en-US" sz="2000" dirty="0"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.</a:t>
            </a:r>
          </a:p>
          <a:p>
            <a:pPr algn="just"/>
            <a:endParaRPr lang="en-US" sz="2000" dirty="0"/>
          </a:p>
          <a:p>
            <a:pPr algn="just"/>
            <a:r>
              <a:rPr lang="en-US" sz="2000" dirty="0"/>
              <a:t>It </a:t>
            </a:r>
            <a:r>
              <a:rPr lang="en-US" sz="2000" b="1" dirty="0"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accomplishes</a:t>
            </a:r>
            <a:r>
              <a:rPr lang="en-US" sz="2000" dirty="0"/>
              <a:t> this task by having the </a:t>
            </a:r>
            <a:r>
              <a:rPr lang="en-US" sz="2000" b="1" dirty="0"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sender</a:t>
            </a:r>
            <a:r>
              <a:rPr lang="en-US" sz="2000" dirty="0"/>
              <a:t> </a:t>
            </a:r>
            <a:r>
              <a:rPr lang="en-US" sz="2000" b="1" dirty="0"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break</a:t>
            </a:r>
            <a:r>
              <a:rPr lang="en-US" sz="2000" dirty="0"/>
              <a:t> </a:t>
            </a:r>
            <a:r>
              <a:rPr lang="en-US" sz="2000" b="1" dirty="0"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up</a:t>
            </a:r>
            <a:r>
              <a:rPr lang="en-US" sz="2000" dirty="0"/>
              <a:t> the input data into </a:t>
            </a:r>
            <a:r>
              <a:rPr lang="en-US" sz="2000" b="1" dirty="0"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data frames</a:t>
            </a:r>
            <a:r>
              <a:rPr lang="en-US" sz="2000" dirty="0"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 </a:t>
            </a:r>
            <a:r>
              <a:rPr lang="en-US" sz="2000" dirty="0"/>
              <a:t>(</a:t>
            </a:r>
            <a:r>
              <a:rPr lang="en-US" sz="2000" dirty="0"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typically a few hundred or a few thousand bytes</a:t>
            </a:r>
            <a:r>
              <a:rPr lang="en-US" sz="2000" dirty="0"/>
              <a:t>) and transmit the frames sequentially.</a:t>
            </a:r>
          </a:p>
          <a:p>
            <a:pPr algn="just"/>
            <a:endParaRPr lang="en-US" sz="2000" dirty="0"/>
          </a:p>
          <a:p>
            <a:pPr algn="just"/>
            <a:r>
              <a:rPr lang="en-US" sz="2000" dirty="0"/>
              <a:t>The receiver confirms correct receipt of each frame by sending back an </a:t>
            </a:r>
            <a:r>
              <a:rPr lang="en-US" sz="2000" b="1" dirty="0"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acknowledgement frame</a:t>
            </a:r>
            <a:r>
              <a:rPr lang="en-US" sz="2000" b="1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E5178C-D063-CB43-AF5F-82D9C1441F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</a:t>
            </a:fld>
            <a:r>
              <a:rPr lang="en-US" dirty="0"/>
              <a:t> </a:t>
            </a:r>
            <a:r>
              <a:rPr lang="en-US" dirty="0" smtClean="0"/>
              <a:t>of 31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F4AEC6-0141-F149-B6C3-FF8784B60B9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0" y="1905000"/>
            <a:ext cx="3587750" cy="287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805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78966B-5718-F74F-AF1C-D9F9BCB32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HDLC-</a:t>
            </a:r>
            <a:r>
              <a:rPr lang="en-US" b="1" dirty="0"/>
              <a:t>Transfer Modes-ABM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255F3A-BF1D-F046-918F-F3DCD09B89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b="1" dirty="0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Asynchronous Balanced Mode (ABM)</a:t>
            </a:r>
            <a:r>
              <a:rPr lang="en-US" sz="2400" dirty="0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 </a:t>
            </a:r>
          </a:p>
          <a:p>
            <a:pPr lvl="1"/>
            <a:r>
              <a:rPr lang="en-US" sz="2400" dirty="0"/>
              <a:t>the configuration is balanced, i.e. each station can both send commands and respond to commands. It is used for only point - to - point communications.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B68B13-D184-3149-BC34-3EC4B3D7F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40</a:t>
            </a:fld>
            <a:r>
              <a:rPr lang="en-US" dirty="0"/>
              <a:t> </a:t>
            </a:r>
            <a:r>
              <a:rPr lang="en-US" dirty="0" smtClean="0"/>
              <a:t>of 46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3AFE74-D8DE-B345-AE51-18568AC929A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796" y="3450130"/>
            <a:ext cx="7964004" cy="291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284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5D6EF3-C603-054B-80F7-AFB18E203C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98033"/>
            <a:ext cx="8229600" cy="4525963"/>
          </a:xfrm>
        </p:spPr>
        <p:txBody>
          <a:bodyPr>
            <a:normAutofit/>
          </a:bodyPr>
          <a:lstStyle/>
          <a:p>
            <a:r>
              <a:rPr lang="en-US" sz="2800" dirty="0"/>
              <a:t>HDLC frame contains up to six fields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DCC564-C398-0844-8E4D-9C952475F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41</a:t>
            </a:fld>
            <a:r>
              <a:rPr lang="en-US" dirty="0"/>
              <a:t> </a:t>
            </a:r>
            <a:r>
              <a:rPr lang="en-US" dirty="0" smtClean="0"/>
              <a:t>of 46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815A10-67E2-1643-A1AF-AB537404A7F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838200"/>
            <a:ext cx="7239000" cy="177983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D7F22AA-D95F-1847-A4B9-60DBF80966B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2848224"/>
            <a:ext cx="9144000" cy="7027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888207E-01D5-3940-80AD-65F974FF642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3781202"/>
            <a:ext cx="9144000" cy="1044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219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F0F434-910B-0641-9FEF-CEE29F1B5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FA196F-7218-DE4B-8E11-61049550A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42</a:t>
            </a:fld>
            <a:r>
              <a:rPr lang="en-US" dirty="0"/>
              <a:t> </a:t>
            </a:r>
            <a:r>
              <a:rPr lang="en-US" dirty="0" smtClean="0"/>
              <a:t>of 46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97B6BBA-538B-1148-9819-9E28605FA1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966" y="0"/>
            <a:ext cx="8229600" cy="202339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88EBE8-3BEF-F440-BCDF-AC01254AD11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6" y="2438401"/>
            <a:ext cx="7299434" cy="4268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695BE5A-67D9-2A49-B934-CA2B512A5CC3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255" y="3416496"/>
            <a:ext cx="9144000" cy="65481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6B571ED-4971-DA48-803A-3E6DA4D037A6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6" y="4308434"/>
            <a:ext cx="9144000" cy="680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674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0EE34-40AD-EE4C-B7ED-454DE041F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Types of HDLC Frames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6623E5-716D-9643-88A2-39969252AE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There are three types of HDLC frames.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400" dirty="0"/>
              <a:t>I- frame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400" dirty="0"/>
              <a:t>S- frame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400" dirty="0"/>
              <a:t>U- frame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7A6B04-076D-CF4F-9FF6-D5F62AE8F2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43</a:t>
            </a:fld>
            <a:r>
              <a:rPr lang="en-US" dirty="0"/>
              <a:t> </a:t>
            </a:r>
            <a:r>
              <a:rPr lang="en-US" dirty="0" smtClean="0"/>
              <a:t>of 46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8704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D1560F6-1981-8642-8BDB-1047F5564E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81000"/>
            <a:ext cx="8229600" cy="130750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CBF785-CDE0-3B41-9AD4-422C10039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44</a:t>
            </a:fld>
            <a:r>
              <a:rPr lang="en-US" dirty="0"/>
              <a:t> </a:t>
            </a:r>
            <a:r>
              <a:rPr lang="en-US" dirty="0" smtClean="0"/>
              <a:t>of 46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F3FF0A2-41A2-5F42-997B-09614CBB9C61}"/>
              </a:ext>
            </a:extLst>
          </p:cNvPr>
          <p:cNvSpPr/>
          <p:nvPr/>
        </p:nvSpPr>
        <p:spPr>
          <a:xfrm>
            <a:off x="304800" y="2133600"/>
            <a:ext cx="80010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I-frame</a:t>
            </a: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−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I-frames or Information frames carry user data from the network layer.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They also include flow and error control information that is piggybacked on user data.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The first bit of control field of I-frame is 0.</a:t>
            </a:r>
            <a:endParaRPr lang="en-US" sz="2400" b="1" dirty="0">
              <a:effectLst>
                <a:glow rad="228600">
                  <a:schemeClr val="accent6">
                    <a:satMod val="175000"/>
                    <a:alpha val="40000"/>
                  </a:schemeClr>
                </a:glo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5036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BEDACC-3873-F84A-84E1-0C7F66E29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867E9D-92B3-2A4E-A70A-2F2CB60B5F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590800"/>
            <a:ext cx="8229600" cy="3535363"/>
          </a:xfrm>
        </p:spPr>
        <p:txBody>
          <a:bodyPr>
            <a:normAutofit/>
          </a:bodyPr>
          <a:lstStyle/>
          <a:p>
            <a:r>
              <a:rPr lang="en-US" sz="2400" b="1" dirty="0"/>
              <a:t>S-frame</a:t>
            </a:r>
            <a:r>
              <a:rPr lang="en-US" sz="2400" dirty="0"/>
              <a:t> − </a:t>
            </a:r>
          </a:p>
          <a:p>
            <a:pPr lvl="1"/>
            <a:r>
              <a:rPr lang="en-US" sz="2000" dirty="0"/>
              <a:t>S-frames or Supervisory frames do not contain information field. </a:t>
            </a:r>
          </a:p>
          <a:p>
            <a:pPr lvl="1"/>
            <a:r>
              <a:rPr lang="en-US" sz="2000" dirty="0"/>
              <a:t>They are used for </a:t>
            </a:r>
            <a:r>
              <a:rPr lang="en-US" sz="2000" dirty="0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flow and error </a:t>
            </a:r>
            <a:r>
              <a:rPr lang="en-US" sz="2000" dirty="0"/>
              <a:t>control </a:t>
            </a:r>
            <a:r>
              <a:rPr lang="en-US" sz="2000" dirty="0" smtClean="0"/>
              <a:t>…. </a:t>
            </a:r>
            <a:endParaRPr lang="en-US" sz="2000" dirty="0"/>
          </a:p>
          <a:p>
            <a:pPr lvl="1"/>
            <a:r>
              <a:rPr lang="en-US" sz="2000" b="1" dirty="0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The first two bits of control field of S-frame is 10.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DD76E9-EA2E-1948-A5D8-A091BB0B8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45</a:t>
            </a:fld>
            <a:r>
              <a:rPr lang="en-US" dirty="0"/>
              <a:t> </a:t>
            </a:r>
            <a:r>
              <a:rPr lang="en-US" dirty="0" smtClean="0"/>
              <a:t>of 46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9D7EBA-7032-0742-9FFA-4B41F99EE99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624342"/>
            <a:ext cx="6076950" cy="1736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639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B29BCB-3ACE-CC47-9D40-5D5D2704E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16ABA3-79A1-A541-B018-BB557DFE9F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667000"/>
            <a:ext cx="8229600" cy="3459163"/>
          </a:xfrm>
        </p:spPr>
        <p:txBody>
          <a:bodyPr>
            <a:normAutofit/>
          </a:bodyPr>
          <a:lstStyle/>
          <a:p>
            <a:r>
              <a:rPr lang="en-US" sz="2400" b="1" dirty="0"/>
              <a:t>U-frame</a:t>
            </a:r>
            <a:r>
              <a:rPr lang="en-US" sz="2400" dirty="0"/>
              <a:t> − </a:t>
            </a:r>
          </a:p>
          <a:p>
            <a:pPr lvl="1"/>
            <a:r>
              <a:rPr lang="en-US" sz="2000" dirty="0"/>
              <a:t>U-frames or Un-numbered frames are used for myriad miscellaneous functions, like link </a:t>
            </a:r>
            <a:r>
              <a:rPr lang="en-US" sz="2000" dirty="0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management</a:t>
            </a:r>
            <a:r>
              <a:rPr lang="en-US" sz="2000" dirty="0"/>
              <a:t>. </a:t>
            </a:r>
          </a:p>
          <a:p>
            <a:pPr lvl="1"/>
            <a:r>
              <a:rPr lang="en-US" sz="2000" dirty="0"/>
              <a:t>It may contain an information field, if required. </a:t>
            </a:r>
          </a:p>
          <a:p>
            <a:pPr lvl="1"/>
            <a:r>
              <a:rPr lang="en-US" sz="2000" b="1" dirty="0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The first two bits of control field of U-frame is 11</a:t>
            </a:r>
            <a:r>
              <a:rPr lang="en-US" sz="2000" b="1" dirty="0"/>
              <a:t>.</a:t>
            </a:r>
            <a:r>
              <a:rPr lang="en-US" sz="2400" dirty="0"/>
              <a:t/>
            </a:r>
            <a:br>
              <a:rPr lang="en-US" sz="2400" dirty="0"/>
            </a:b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A1E7B9-0106-5740-85C4-27BD3CF24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46</a:t>
            </a:fld>
            <a:r>
              <a:rPr lang="en-US" dirty="0"/>
              <a:t> </a:t>
            </a:r>
            <a:r>
              <a:rPr lang="en-US" dirty="0" smtClean="0"/>
              <a:t>of 46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B1C72C9-33D2-4744-A76F-0F51B0380C0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3400"/>
            <a:ext cx="9144000" cy="137396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3E84093-9B2B-0A4C-8E4D-430227CB4883}"/>
              </a:ext>
            </a:extLst>
          </p:cNvPr>
          <p:cNvSpPr txBox="1"/>
          <p:nvPr/>
        </p:nvSpPr>
        <p:spPr>
          <a:xfrm>
            <a:off x="1303283" y="6253655"/>
            <a:ext cx="62606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https://www.tutorialspoint.com/high-level-data-link-control-hdlc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061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0FF6735-5EA1-9F4C-8D1C-97EA03D90F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1371600"/>
            <a:ext cx="5140820" cy="357273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40784F-3C2F-CB46-86FF-0C00244E2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r>
              <a:rPr lang="en-US" dirty="0"/>
              <a:t> </a:t>
            </a:r>
            <a:r>
              <a:rPr lang="en-US" dirty="0" smtClean="0"/>
              <a:t>of 31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3804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3E16777-6C10-4D4E-BD20-C12A1B8157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33400"/>
            <a:ext cx="3888717" cy="244824"/>
          </a:xfrm>
          <a:prstGeom prst="rect">
            <a:avLst/>
          </a:prstGeom>
          <a:ln>
            <a:solidFill>
              <a:srgbClr val="FFFF00"/>
            </a:solidFill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00FD3A-38C7-8B46-AC8F-6E0CF3EDD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r>
              <a:rPr lang="en-US" dirty="0"/>
              <a:t> </a:t>
            </a:r>
            <a:r>
              <a:rPr lang="en-US" dirty="0" smtClean="0"/>
              <a:t>of 28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E0759D-1C25-D148-9171-FB51E84B4FB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295400"/>
            <a:ext cx="6761427" cy="124260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DB073E2-4435-044D-A4D2-64C8AD79AB1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3055179"/>
            <a:ext cx="5867400" cy="220468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608223" y="6263944"/>
            <a:ext cx="36680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This actual data is called the payload.</a:t>
            </a:r>
          </a:p>
        </p:txBody>
      </p:sp>
    </p:spTree>
    <p:extLst>
      <p:ext uri="{BB962C8B-B14F-4D97-AF65-F5344CB8AC3E}">
        <p14:creationId xmlns:p14="http://schemas.microsoft.com/office/powerpoint/2010/main" val="489034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r>
              <a:rPr lang="en-US" dirty="0" smtClean="0"/>
              <a:t> of 28</a:t>
            </a:r>
            <a:endParaRPr lang="en-US" dirty="0"/>
          </a:p>
        </p:txBody>
      </p:sp>
      <p:pic>
        <p:nvPicPr>
          <p:cNvPr id="1026" name="Picture 2" descr="a picture is worth a thousand words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375" y="1867694"/>
            <a:ext cx="6953250" cy="3990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680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DEDEE8-7684-A34D-8300-C2ACBF7A2F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small" dirty="0"/>
              <a:t>Data Link Layer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5F412A-20D3-1146-B87F-B63920DD44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Framing:</a:t>
            </a:r>
          </a:p>
          <a:p>
            <a:pPr lvl="1"/>
            <a:r>
              <a:rPr lang="en-US" sz="2400" dirty="0"/>
              <a:t>Breaking up the bit stream into frames </a:t>
            </a:r>
          </a:p>
          <a:p>
            <a:r>
              <a:rPr lang="en-US" sz="2400" dirty="0"/>
              <a:t>Four </a:t>
            </a:r>
            <a:r>
              <a:rPr lang="en-US" sz="2400" dirty="0" smtClean="0"/>
              <a:t>methods – very popular</a:t>
            </a: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2A0137-F336-414A-A539-CEEB05634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r>
              <a:rPr lang="en-US" dirty="0"/>
              <a:t> </a:t>
            </a:r>
            <a:r>
              <a:rPr lang="en-US" dirty="0" smtClean="0"/>
              <a:t>of 28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80B05E-7243-9243-80C5-2A5DB796AC0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3483172"/>
            <a:ext cx="4495800" cy="1814093"/>
          </a:xfrm>
          <a:prstGeom prst="rect">
            <a:avLst/>
          </a:prstGeom>
          <a:ln>
            <a:solidFill>
              <a:srgbClr val="FFFF00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AA4A97C-A28D-844C-85E9-8948027D57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783181"/>
            <a:ext cx="0" cy="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78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A2DBF-A880-CC45-BB64-A948A80F5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small" dirty="0" smtClean="0"/>
              <a:t>Byte Count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B4E72CC-C0FA-244C-A1A7-4D99EC167E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057400"/>
            <a:ext cx="8229600" cy="172806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76A97C-AA6F-A64C-B6F9-B37E87382E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r>
              <a:rPr lang="en-US" dirty="0"/>
              <a:t> </a:t>
            </a:r>
            <a:r>
              <a:rPr lang="en-US" dirty="0" smtClean="0"/>
              <a:t>of 28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CFA5D49-F91D-C04E-AAD6-7D5FC8B7DAF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3707392"/>
            <a:ext cx="8229600" cy="200760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057399" y="2819400"/>
            <a:ext cx="304801" cy="1905000"/>
          </a:xfrm>
          <a:prstGeom prst="rect">
            <a:avLst/>
          </a:prstGeom>
          <a:solidFill>
            <a:srgbClr val="FFC000">
              <a:alpha val="33000"/>
            </a:srgb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057399" y="4443992"/>
            <a:ext cx="2133601" cy="280408"/>
          </a:xfrm>
          <a:prstGeom prst="rect">
            <a:avLst/>
          </a:prstGeom>
          <a:solidFill>
            <a:srgbClr val="FFC000">
              <a:alpha val="33000"/>
            </a:srgb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070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36402</TotalTime>
  <Words>752</Words>
  <Application>Microsoft Office PowerPoint</Application>
  <PresentationFormat>On-screen Show (4:3)</PresentationFormat>
  <Paragraphs>171</Paragraphs>
  <Slides>46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2" baseType="lpstr">
      <vt:lpstr>Arial</vt:lpstr>
      <vt:lpstr>Calibri</vt:lpstr>
      <vt:lpstr>Helvetica</vt:lpstr>
      <vt:lpstr>Open Sans</vt:lpstr>
      <vt:lpstr>Times New Roman</vt:lpstr>
      <vt:lpstr>Office Theme</vt:lpstr>
      <vt:lpstr>PowerPoint Presentation</vt:lpstr>
      <vt:lpstr>PowerPoint Presentation</vt:lpstr>
      <vt:lpstr>Data Link Layer</vt:lpstr>
      <vt:lpstr>The Data Link Layer</vt:lpstr>
      <vt:lpstr>PowerPoint Presentation</vt:lpstr>
      <vt:lpstr>PowerPoint Presentation</vt:lpstr>
      <vt:lpstr>PowerPoint Presentation</vt:lpstr>
      <vt:lpstr>Data Link Layer</vt:lpstr>
      <vt:lpstr>Byte Count</vt:lpstr>
      <vt:lpstr>Flag Byte with Byte Stuffing</vt:lpstr>
      <vt:lpstr>Flag Byte with Byte Stuffing</vt:lpstr>
      <vt:lpstr>PowerPoint Presentation</vt:lpstr>
      <vt:lpstr>Flag bits with bit stuffing</vt:lpstr>
      <vt:lpstr>Data Link Layer</vt:lpstr>
      <vt:lpstr>Errors</vt:lpstr>
      <vt:lpstr>Errors</vt:lpstr>
      <vt:lpstr>Errors</vt:lpstr>
      <vt:lpstr>Error Detection</vt:lpstr>
      <vt:lpstr>Error Detection</vt:lpstr>
      <vt:lpstr>Error Detection</vt:lpstr>
      <vt:lpstr>Error Detection</vt:lpstr>
      <vt:lpstr>Error Detection</vt:lpstr>
      <vt:lpstr>PowerPoint Presentation</vt:lpstr>
      <vt:lpstr>Data Link Layer</vt:lpstr>
      <vt:lpstr>Simple Stop and Wait</vt:lpstr>
      <vt:lpstr>Simple Stop and Wait</vt:lpstr>
      <vt:lpstr>Simple Stop and Wait</vt:lpstr>
      <vt:lpstr>Simple Stop and Wait</vt:lpstr>
      <vt:lpstr>Stop and Wait ARQ</vt:lpstr>
      <vt:lpstr>Stop and Wait ARQ</vt:lpstr>
      <vt:lpstr>Stop and Wait ARQ</vt:lpstr>
      <vt:lpstr>Stop and Wait ARQ</vt:lpstr>
      <vt:lpstr>Sliding Window  ARQ</vt:lpstr>
      <vt:lpstr>Sliding Window  ARQ</vt:lpstr>
      <vt:lpstr>Sliding Window  ARQ</vt:lpstr>
      <vt:lpstr>Sliding Window  ARQ</vt:lpstr>
      <vt:lpstr>HDLC</vt:lpstr>
      <vt:lpstr>HDLC-Transfer Modes</vt:lpstr>
      <vt:lpstr>HDLC-Transfer Modes-NRM</vt:lpstr>
      <vt:lpstr>HDLC-Transfer Modes-ABM</vt:lpstr>
      <vt:lpstr>PowerPoint Presentation</vt:lpstr>
      <vt:lpstr>PowerPoint Presentation</vt:lpstr>
      <vt:lpstr>Types of HDLC Frames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Processing all k-nearest neighbor queries in Hadoop</dc:title>
  <dc:creator>Administrator</dc:creator>
  <cp:lastModifiedBy>Dr. ASIF ZAMAN</cp:lastModifiedBy>
  <cp:revision>915</cp:revision>
  <cp:lastPrinted>2017-11-05T03:12:43Z</cp:lastPrinted>
  <dcterms:created xsi:type="dcterms:W3CDTF">2006-08-16T00:00:00Z</dcterms:created>
  <dcterms:modified xsi:type="dcterms:W3CDTF">2025-02-16T12:41:19Z</dcterms:modified>
</cp:coreProperties>
</file>